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63" r:id="rId3"/>
    <p:sldId id="257" r:id="rId4"/>
    <p:sldId id="258" r:id="rId5"/>
    <p:sldId id="259" r:id="rId6"/>
    <p:sldId id="260" r:id="rId7"/>
    <p:sldId id="270" r:id="rId8"/>
    <p:sldId id="261" r:id="rId9"/>
    <p:sldId id="269" r:id="rId10"/>
    <p:sldId id="262" r:id="rId11"/>
    <p:sldId id="283" r:id="rId12"/>
    <p:sldId id="264" r:id="rId13"/>
    <p:sldId id="265" r:id="rId14"/>
    <p:sldId id="271" r:id="rId15"/>
    <p:sldId id="266" r:id="rId16"/>
    <p:sldId id="267" r:id="rId17"/>
    <p:sldId id="274" r:id="rId18"/>
    <p:sldId id="285" r:id="rId19"/>
    <p:sldId id="276" r:id="rId20"/>
    <p:sldId id="273" r:id="rId21"/>
    <p:sldId id="275" r:id="rId22"/>
    <p:sldId id="284" r:id="rId23"/>
    <p:sldId id="277" r:id="rId24"/>
    <p:sldId id="278" r:id="rId25"/>
    <p:sldId id="279" r:id="rId26"/>
    <p:sldId id="280" r:id="rId27"/>
    <p:sldId id="282" r:id="rId28"/>
    <p:sldId id="281" r:id="rId29"/>
    <p:sldId id="272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398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1795C-BDCC-4EC2-9A52-523EC8372F43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57A47-5E4B-4AB8-B69A-48A35E53AD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65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36BC97-7A7F-4FD1-9849-3716A7F04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53876E7-6AAE-4BCF-AE38-C617F0A54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67BA3E-3091-4F92-9982-A1DA4DD99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EFA4-3BC2-4632-9C8F-273D9A192BDA}" type="datetime1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99B420-8896-4F42-A233-ACB7CFC60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Poisson-Voronoi tessellations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C63343-496C-4F5E-923E-610DCC1D0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C4E-5966-4EB6-B7E8-F5EAA08D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44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04FD0B-9F2B-48F0-B93D-91750FC0C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F78D71D-88B5-4FDF-BC28-CD508A26F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9919F2-452C-4001-BF47-5D0D2F8D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1FC7-E5E7-4081-BBCC-68F18187730A}" type="datetime1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E581D7-6368-4EA1-BF7D-720ACBD73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Poisson-Voronoi tessellations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94533E-D362-46DA-9836-1B6D64985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C4E-5966-4EB6-B7E8-F5EAA08D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466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32B89C9-8EB3-496F-B150-16E09A3D31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CD57644-6972-4D22-AB68-8E1E72F3E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18E793-B45E-4A92-8C21-D1012B62C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A392-F136-45A5-A126-18DFFC37AB68}" type="datetime1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D636FA-A6DE-49CB-A019-184AD1009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Poisson-Voronoi tessellations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8AB776-D61F-4F78-92C8-46321E9B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C4E-5966-4EB6-B7E8-F5EAA08D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82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C84C31-3CE7-4D80-976F-2762A15A1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36677F-F611-48D0-B6CE-705B01CC4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6A06C1-6626-44F7-B2CC-9776816F1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8355-0327-4A82-9E3B-BB8EF183BCCA}" type="datetime1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9EAF74-DB2E-48F8-9823-595CDCA17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Poisson-Voronoi tessellations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91A017-E0C3-48C5-BCC5-493E60AE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C4E-5966-4EB6-B7E8-F5EAA08D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178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EC6422-2623-4C74-9D0C-1674299C1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94E66B-9E06-4758-B8C8-CE76E6613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47482A-3F7D-42CE-A95C-44FB043BF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0A53-7B66-485E-8140-D363A40D5EDF}" type="datetime1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B1A70C-D72D-42B2-B16A-AF4E0C8B1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Poisson-Voronoi tessellations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B93553-882E-4370-9CC6-AF6121077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C4E-5966-4EB6-B7E8-F5EAA08D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184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B8E9A3-6737-4894-8BE5-FFECF80AA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35BAF9-F278-49CF-AF8A-8DE810F448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A02E4D2-EC3C-40E2-8CEC-4E2682259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155EF9-3C56-4AE7-9ABC-6EC58EAA7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32AC-17DE-4B81-B52E-F5A26AA4F1F6}" type="datetime1">
              <a:rPr lang="fr-FR" smtClean="0"/>
              <a:t>08/06/2021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75516F-ACD2-4037-B6B9-13287A0FA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Poisson-Voronoi tessellations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28A485C-82F0-4849-BFF8-CDA441F1C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C4E-5966-4EB6-B7E8-F5EAA08D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323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13B761-037B-4965-97FA-B1BF74B7A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117EA2-DDA8-481C-8369-C5B659233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5CC1C1-F705-4BC0-B4EC-6637F5541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0DC409-2989-43BC-BA6E-5259C72C91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07F188F-30AA-4DFE-820F-F90FF2712E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B894C01-2DDE-4C0D-BF4A-9E4D1659E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F009-6D73-4AE3-845F-F24C0A8CB7D7}" type="datetime1">
              <a:rPr lang="fr-FR" smtClean="0"/>
              <a:t>08/06/2021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33C4D14-8489-4DE1-BAA4-1DF4E0C6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Poisson-Voronoi tessellations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A361CCB-A506-47FD-B174-1924EE3AC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C4E-5966-4EB6-B7E8-F5EAA08D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85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B11A8D-5687-435E-873E-93289B773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51579D4-6E0A-4D97-9011-BB0D8354E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29AF-E129-4922-8DC5-EF4E81CA4B6D}" type="datetime1">
              <a:rPr lang="fr-FR" smtClean="0"/>
              <a:t>08/06/2021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535C52-89BB-4FD8-A172-903ACD329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Poisson-Voronoi tessellations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DDEF31-FD31-47BD-A6EF-4D0E95886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C4E-5966-4EB6-B7E8-F5EAA08D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44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3815CD-2F8F-47EB-8A00-C5FEF7168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75847-A66A-4C1A-BE7F-70A9543F9064}" type="datetime1">
              <a:rPr lang="fr-FR" smtClean="0"/>
              <a:t>08/06/2021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4C0A864-D0F9-425A-928F-F952A3BF8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Poisson-Voronoi tessellations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C210D6-EED1-4F44-BA93-86DD13AB2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C4E-5966-4EB6-B7E8-F5EAA08D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07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ABBC1C-E42F-4C16-B506-EB54CD957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0792A8-BE7D-4ECA-A67D-14C875BAA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0D5CFEE-FCDE-4C8A-8E38-627109FF07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B79354-0A33-43AC-8548-D182718F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BF80-DC07-4CF6-8558-99228D3613DF}" type="datetime1">
              <a:rPr lang="fr-FR" smtClean="0"/>
              <a:t>08/06/2021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13C991-BC25-4D38-BB38-175B08950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Poisson-Voronoi tessellations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8A0C2A-68F7-42C8-8B57-014C45A7D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C4E-5966-4EB6-B7E8-F5EAA08D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24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EEE1A4-BE5D-4B01-BD7F-D368BE660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DF98F13-B139-452F-B26C-E8605FBC3D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CB131B-223C-47E7-8F5E-77B0AC22F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C916D9D-022E-427A-AD59-36F9AC3FF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788C-DB05-45C4-9473-8CD7925FA863}" type="datetime1">
              <a:rPr lang="fr-FR" smtClean="0"/>
              <a:t>08/06/2021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096B95-2DF4-49F3-9417-B16FC805C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Poisson-Voronoi tessellations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95CDD1-9A67-4AF9-9F5E-14E72930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C4E-5966-4EB6-B7E8-F5EAA08D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65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441B9C8-0138-46AF-8EB7-77D7ADD71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0C21E3-BF91-4CE7-893B-55C19B5E3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EEC99C-BFFE-4FD6-BBDC-8D87CCF04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40F34-2364-4309-A71E-970A6B7E08F4}" type="datetime1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491F12-9215-4153-928E-462029DF89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Poisson-Voronoi tessellations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9F44A8-93B9-4381-844C-0B512E903A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93C4E-5966-4EB6-B7E8-F5EAA08D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457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15EAC8-7332-47C3-9118-5F28509A06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Around</a:t>
            </a:r>
            <a:r>
              <a:rPr lang="fr-FR" dirty="0"/>
              <a:t> the Poisson-</a:t>
            </a:r>
            <a:r>
              <a:rPr lang="fr-FR" dirty="0" err="1"/>
              <a:t>Voronoi</a:t>
            </a:r>
            <a:r>
              <a:rPr lang="fr-FR" dirty="0"/>
              <a:t> tessellation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35EF4D4-D017-4DB0-B4E4-252E7EC4D0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Pierre Popineau</a:t>
            </a:r>
          </a:p>
          <a:p>
            <a:r>
              <a:rPr lang="fr-FR" dirty="0"/>
              <a:t>Network </a:t>
            </a:r>
            <a:r>
              <a:rPr lang="fr-FR" dirty="0" err="1"/>
              <a:t>theory</a:t>
            </a:r>
            <a:r>
              <a:rPr lang="fr-FR" dirty="0"/>
              <a:t> </a:t>
            </a:r>
            <a:r>
              <a:rPr lang="fr-FR" dirty="0" err="1"/>
              <a:t>reading</a:t>
            </a:r>
            <a:r>
              <a:rPr lang="fr-FR" dirty="0"/>
              <a:t> group – 09/06/2021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766DDC9-80C7-4F3A-AB0A-2F175E66D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0" y="5090988"/>
            <a:ext cx="3160634" cy="111739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EE30048-D417-4E5C-9D18-0BF29D33E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593" y="5087711"/>
            <a:ext cx="2857500" cy="11239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3D3AAED-9DEF-48B5-8110-B5E712804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976" y="4723090"/>
            <a:ext cx="1853192" cy="18531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328E38A-80A5-42C8-B27C-0EB1B6BCDE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567" y="5144924"/>
            <a:ext cx="2857143" cy="1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19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FAB1C6-17E7-422B-810D-BFC050470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Typical</a:t>
            </a:r>
            <a:r>
              <a:rPr lang="fr-FR" dirty="0"/>
              <a:t> </a:t>
            </a:r>
            <a:r>
              <a:rPr lang="fr-FR" dirty="0" err="1"/>
              <a:t>cell</a:t>
            </a:r>
            <a:r>
              <a:rPr lang="fr-FR" dirty="0"/>
              <a:t> vs 0-cell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847F5360-AA45-4CE7-B4F2-352B35BAE3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2710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/>
                  <a:t>Two </a:t>
                </a:r>
                <a:r>
                  <a:rPr lang="fr-FR" dirty="0" err="1"/>
                  <a:t>objects</a:t>
                </a:r>
                <a:r>
                  <a:rPr lang="fr-FR" dirty="0"/>
                  <a:t> of </a:t>
                </a:r>
                <a:r>
                  <a:rPr lang="fr-FR" dirty="0" err="1"/>
                  <a:t>interest</a:t>
                </a:r>
                <a:r>
                  <a:rPr lang="fr-FR" dirty="0"/>
                  <a:t>:</a:t>
                </a:r>
              </a:p>
              <a:p>
                <a:pPr>
                  <a:buFontTx/>
                  <a:buChar char="-"/>
                </a:pPr>
                <a:r>
                  <a:rPr lang="fr-FR" dirty="0"/>
                  <a:t>The </a:t>
                </a:r>
                <a:r>
                  <a:rPr lang="fr-FR" dirty="0" err="1"/>
                  <a:t>typical</a:t>
                </a:r>
                <a:r>
                  <a:rPr lang="fr-FR" dirty="0"/>
                  <a:t> </a:t>
                </a:r>
                <a:r>
                  <a:rPr lang="fr-FR" dirty="0" err="1"/>
                  <a:t>cell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fr-FR" dirty="0"/>
                  <a:t>: </a:t>
                </a:r>
                <a:r>
                  <a:rPr lang="fr-FR" dirty="0" err="1"/>
                  <a:t>any</a:t>
                </a:r>
                <a:r>
                  <a:rPr lang="fr-FR" dirty="0"/>
                  <a:t> </a:t>
                </a:r>
                <a:r>
                  <a:rPr lang="fr-FR" dirty="0" err="1"/>
                  <a:t>randomly</a:t>
                </a:r>
                <a:r>
                  <a:rPr lang="fr-FR" dirty="0"/>
                  <a:t> </a:t>
                </a:r>
                <a:r>
                  <a:rPr lang="fr-FR" dirty="0" err="1"/>
                  <a:t>chosen</a:t>
                </a:r>
                <a:r>
                  <a:rPr lang="fr-FR" dirty="0"/>
                  <a:t> item in the PV tessellation</a:t>
                </a:r>
              </a:p>
              <a:p>
                <a:pPr>
                  <a:buFontTx/>
                  <a:buChar char="-"/>
                </a:pPr>
                <a:r>
                  <a:rPr lang="fr-FR" dirty="0"/>
                  <a:t>The 0-cell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/>
                  <a:t>: the PV </a:t>
                </a:r>
                <a:r>
                  <a:rPr lang="fr-FR" dirty="0" err="1"/>
                  <a:t>cell</a:t>
                </a:r>
                <a:r>
                  <a:rPr lang="fr-FR" dirty="0"/>
                  <a:t> </a:t>
                </a:r>
                <a:r>
                  <a:rPr lang="fr-FR" dirty="0" err="1"/>
                  <a:t>containing</a:t>
                </a:r>
                <a:r>
                  <a:rPr lang="fr-FR" dirty="0"/>
                  <a:t> the </a:t>
                </a:r>
                <a:r>
                  <a:rPr lang="fr-FR" dirty="0" err="1"/>
                  <a:t>origin</a:t>
                </a:r>
                <a:endParaRPr lang="fr-FR" dirty="0"/>
              </a:p>
              <a:p>
                <a:pPr>
                  <a:buFontTx/>
                  <a:buChar char="-"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Define:</a:t>
                </a:r>
              </a:p>
              <a:p>
                <a:pPr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fr-FR" dirty="0"/>
                  <a:t> the PP of </a:t>
                </a:r>
                <a:r>
                  <a:rPr lang="fr-FR" dirty="0" err="1"/>
                  <a:t>vertices</a:t>
                </a:r>
                <a:r>
                  <a:rPr lang="fr-FR" dirty="0"/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fr-FR" dirty="0"/>
                  <a:t> with </a:t>
                </a:r>
                <a:r>
                  <a:rPr lang="fr-FR" dirty="0" err="1"/>
                  <a:t>intensity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fr-FR" dirty="0"/>
              </a:p>
              <a:p>
                <a:pPr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fr-FR" dirty="0"/>
                  <a:t> the PP of </a:t>
                </a:r>
                <a:r>
                  <a:rPr lang="fr-FR" dirty="0" err="1"/>
                  <a:t>edge</a:t>
                </a:r>
                <a:r>
                  <a:rPr lang="fr-FR" dirty="0"/>
                  <a:t> </a:t>
                </a:r>
                <a:r>
                  <a:rPr lang="fr-FR" dirty="0" err="1"/>
                  <a:t>midpoints</a:t>
                </a:r>
                <a:r>
                  <a:rPr lang="fr-FR" dirty="0"/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fr-FR" dirty="0"/>
                  <a:t> with </a:t>
                </a:r>
                <a:r>
                  <a:rPr lang="fr-FR" dirty="0" err="1"/>
                  <a:t>intensity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fr-FR" dirty="0"/>
              </a:p>
              <a:p>
                <a:pPr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fr-FR" dirty="0"/>
                  <a:t> the PP of </a:t>
                </a:r>
                <a:r>
                  <a:rPr lang="fr-FR" dirty="0" err="1"/>
                  <a:t>centroids</a:t>
                </a:r>
                <a:r>
                  <a:rPr lang="fr-FR" dirty="0"/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fr-FR" dirty="0"/>
                  <a:t> with </a:t>
                </a:r>
                <a:r>
                  <a:rPr lang="fr-FR" dirty="0" err="1"/>
                  <a:t>intensity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847F5360-AA45-4CE7-B4F2-352B35BAE3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27102"/>
              </a:xfrm>
              <a:blipFill>
                <a:blip r:embed="rId2"/>
                <a:stretch>
                  <a:fillRect l="-1217" t="-20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2CCBDA-E640-4201-A0DC-12362A5E9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163B-A9EC-4AF0-AE40-55BFF210D46C}" type="datetime1">
              <a:rPr lang="fr-FR" smtClean="0"/>
              <a:t>09/06/2021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99CC77-8A69-44E9-AD4B-AEA94B67D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Poisson-Voronoi tessellations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1A6AA6-5EE0-449C-A03F-B00633F33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C4E-5966-4EB6-B7E8-F5EAA08D655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47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B545A4-3290-400F-A15F-82CCD0561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Typical</a:t>
            </a:r>
            <a:r>
              <a:rPr lang="fr-FR" dirty="0"/>
              <a:t> </a:t>
            </a:r>
            <a:r>
              <a:rPr lang="fr-FR" dirty="0" err="1"/>
              <a:t>cell</a:t>
            </a:r>
            <a:r>
              <a:rPr lang="fr-FR" dirty="0"/>
              <a:t> vs 0-cell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38ED7993-404E-4098-B525-583A9EB5E0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/>
                  <a:t>Results of note :</a:t>
                </a:r>
              </a:p>
              <a:p>
                <a:pPr marL="0" indent="0">
                  <a:buNone/>
                </a:pPr>
                <a:r>
                  <a:rPr lang="fr-FR" dirty="0"/>
                  <a:t>- The 0-cell has on </a:t>
                </a:r>
                <a:r>
                  <a:rPr lang="fr-FR" dirty="0" err="1"/>
                  <a:t>average</a:t>
                </a:r>
                <a:r>
                  <a:rPr lang="fr-FR" dirty="0"/>
                  <a:t> 6 </a:t>
                </a:r>
                <a:r>
                  <a:rPr lang="fr-FR" dirty="0" err="1"/>
                  <a:t>edges</a:t>
                </a:r>
                <a:endParaRPr lang="fr-FR" dirty="0"/>
              </a:p>
              <a:p>
                <a:pPr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=3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dirty="0"/>
                  <a:t> (</a:t>
                </a:r>
                <a:r>
                  <a:rPr lang="fr-FR" dirty="0" err="1"/>
                  <a:t>similar</a:t>
                </a:r>
                <a:r>
                  <a:rPr lang="fr-FR" dirty="0"/>
                  <a:t> to </a:t>
                </a:r>
                <a:r>
                  <a:rPr lang="fr-FR" dirty="0" err="1"/>
                  <a:t>Euler’s</a:t>
                </a:r>
                <a:r>
                  <a:rPr lang="fr-FR" dirty="0"/>
                  <a:t> formula)</a:t>
                </a:r>
              </a:p>
              <a:p>
                <a:pPr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fr-FR" dirty="0"/>
                  <a:t>-almost </a:t>
                </a:r>
                <a:r>
                  <a:rPr lang="fr-FR" dirty="0" err="1"/>
                  <a:t>surely</a:t>
                </a:r>
                <a:r>
                  <a:rPr lang="fr-FR" dirty="0"/>
                  <a:t>, no 4 points lie in a </a:t>
                </a:r>
                <a:r>
                  <a:rPr lang="fr-FR" dirty="0" err="1"/>
                  <a:t>circle</a:t>
                </a: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 err="1"/>
                  <a:t>Typical</a:t>
                </a:r>
                <a:r>
                  <a:rPr lang="fr-FR" dirty="0"/>
                  <a:t> </a:t>
                </a:r>
                <a:r>
                  <a:rPr lang="fr-FR" dirty="0" err="1"/>
                  <a:t>cell</a:t>
                </a:r>
                <a:r>
                  <a:rPr lang="fr-FR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a simple </a:t>
                </a:r>
                <a:r>
                  <a:rPr lang="fr-FR" dirty="0" err="1"/>
                  <a:t>stationary</a:t>
                </a:r>
                <a:r>
                  <a:rPr lang="fr-FR" dirty="0"/>
                  <a:t> point process </a:t>
                </a:r>
                <a:r>
                  <a:rPr lang="fr-FR" dirty="0" err="1"/>
                  <a:t>with</a:t>
                </a:r>
                <a:r>
                  <a:rPr lang="fr-FR" dirty="0"/>
                  <a:t> </a:t>
                </a:r>
                <a:r>
                  <a:rPr lang="fr-FR" dirty="0" err="1"/>
                  <a:t>intensity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fr-FR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fr-F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fr-FR" b="0" dirty="0" err="1"/>
                  <a:t>What</a:t>
                </a:r>
                <a:r>
                  <a:rPr lang="fr-FR" b="0" dirty="0"/>
                  <a:t> a</a:t>
                </a:r>
                <a:r>
                  <a:rPr lang="fr-FR" dirty="0"/>
                  <a:t>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b="0" dirty="0"/>
                  <a:t> ?</a:t>
                </a: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38ED7993-404E-4098-B525-583A9EB5E0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522" b="-19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492517-2F76-42DC-A5EA-830726330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8355-0327-4A82-9E3B-BB8EF183BCCA}" type="datetime1">
              <a:rPr lang="fr-FR" smtClean="0"/>
              <a:t>09/06/2021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4C9860-9408-4F91-9DA1-194CFA1F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Poisson-Voronoi tessellations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43CEEB-68FD-43BB-96DE-09C98116D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C4E-5966-4EB6-B7E8-F5EAA08D655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93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A8FFBF-CEAC-43E5-9ECD-5BC1016EF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Typical</a:t>
            </a:r>
            <a:r>
              <a:rPr lang="fr-FR" dirty="0"/>
              <a:t> </a:t>
            </a:r>
            <a:r>
              <a:rPr lang="fr-FR" dirty="0" err="1"/>
              <a:t>cell</a:t>
            </a:r>
            <a:r>
              <a:rPr lang="fr-FR" dirty="0"/>
              <a:t> vs 0-cell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926AB6E-6DC9-4078-AB14-B59EBF3330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 and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d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  are </a:t>
                </a:r>
                <a:r>
                  <a:rPr lang="fr-FR" dirty="0" err="1"/>
                  <a:t>stationary</a:t>
                </a:r>
                <a:r>
                  <a:rPr lang="fr-FR" dirty="0"/>
                  <a:t> PP</a:t>
                </a:r>
              </a:p>
              <a:p>
                <a:pPr marL="0" indent="0">
                  <a:buNone/>
                </a:pPr>
                <a:r>
                  <a:rPr lang="fr-FR" dirty="0"/>
                  <a:t>The Palm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/>
                  <a:t> of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equal</a:t>
                </a:r>
                <a:r>
                  <a:rPr lang="fr-FR" dirty="0"/>
                  <a:t> to: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𝕋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Let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be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measurable</a:t>
                </a:r>
                <a:r>
                  <a:rPr lang="fr-FR" dirty="0"/>
                  <a:t> </a:t>
                </a:r>
                <a:r>
                  <a:rPr lang="fr-FR" dirty="0" err="1"/>
                  <a:t>function</a:t>
                </a:r>
                <a:r>
                  <a:rPr lang="fr-FR" dirty="0"/>
                  <a:t> 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fr-FR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𝕋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fr-FR" dirty="0"/>
                  <a:t>. </a:t>
                </a:r>
              </a:p>
              <a:p>
                <a:pPr marL="0" indent="0">
                  <a:buNone/>
                </a:pPr>
                <a:r>
                  <a:rPr lang="fr-FR" dirty="0" err="1"/>
                  <a:t>We</a:t>
                </a:r>
                <a:r>
                  <a:rPr lang="fr-FR" dirty="0"/>
                  <a:t> </a:t>
                </a:r>
                <a:r>
                  <a:rPr lang="fr-FR" dirty="0" err="1"/>
                  <a:t>define</a:t>
                </a:r>
                <a:r>
                  <a:rPr lang="fr-FR" dirty="0"/>
                  <a:t>: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nary>
                        <m:naryPr>
                          <m:sup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FR" b="0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926AB6E-6DC9-4078-AB14-B59EBF3330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217" t="-26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A671F0-71E2-4717-A0BA-35C2113FF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430A-4E1B-402B-8CC4-7061CC429CB7}" type="datetime1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E44C93-C27B-4D45-9EEB-326B6E03F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Poisson-Voronoi tessellations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584C0A-FA93-46DB-8D0A-014ABF0BF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C4E-5966-4EB6-B7E8-F5EAA08D655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89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AE68BA-DA83-4059-8E43-6F1B239B9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Typical</a:t>
            </a:r>
            <a:r>
              <a:rPr lang="fr-FR" dirty="0"/>
              <a:t> </a:t>
            </a:r>
            <a:r>
              <a:rPr lang="fr-FR" dirty="0" err="1"/>
              <a:t>cell</a:t>
            </a:r>
            <a:r>
              <a:rPr lang="fr-FR" dirty="0"/>
              <a:t> vs 0-cell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9F8B9C3-0477-41B8-8EC4-A0465BF04B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/>
                  <a:t>Then: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7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7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fr-FR" sz="2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7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7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2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FR" sz="2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supHide m:val="on"/>
                              <m:ctrlPr>
                                <a:rPr lang="fr-FR" sz="27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fr-FR" sz="2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7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sz="27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fr-FR" sz="27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FR" sz="2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700" b="0" i="0" smtClean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  <m:r>
                                    <a:rPr lang="fr-FR" sz="27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sz="27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fr-FR" sz="27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d>
                      <m:r>
                        <a:rPr lang="fr-FR" sz="27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7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7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fr-FR" sz="27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nary>
                        <m:naryPr>
                          <m:supHide m:val="on"/>
                          <m:ctrlPr>
                            <a:rPr lang="fr-FR" sz="27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2700" b="0" i="1" smtClean="0">
                              <a:latin typeface="Cambria Math" panose="02040503050406030204" pitchFamily="18" charset="0"/>
                            </a:rPr>
                            <m:t>𝕋</m:t>
                          </m:r>
                        </m:sub>
                        <m:sup/>
                        <m:e>
                          <m:nary>
                            <m:naryPr>
                              <m:supHide m:val="on"/>
                              <m:ctrlPr>
                                <a:rPr lang="fr-FR" sz="27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fr-FR" sz="2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700" b="0" i="1" smtClean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fr-FR" sz="27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fr-FR" sz="2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7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FR" sz="27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7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fr-FR" sz="27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fr-FR" sz="2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7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fr-FR" sz="2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7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FR" sz="27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7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fr-FR" sz="27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fr-FR" sz="27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7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fr-FR" sz="2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7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sz="27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fr-FR" sz="27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FR" sz="2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7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fr-FR" sz="27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fr-FR" sz="27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fr-FR" sz="27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sSub>
                                <m:sSubPr>
                                  <m:ctrlPr>
                                    <a:rPr lang="fr-FR" sz="2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700" b="0" i="1" smtClean="0">
                                      <a:latin typeface="Cambria Math" panose="02040503050406030204" pitchFamily="18" charset="0"/>
                                    </a:rPr>
                                    <m:t>ℙ</m:t>
                                  </m:r>
                                </m:e>
                                <m:sub>
                                  <m:r>
                                    <a:rPr lang="fr-FR" sz="27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2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7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fr-FR" sz="27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fr-FR" sz="2700" b="0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b="0" dirty="0" err="1"/>
                  <a:t>Using</a:t>
                </a:r>
                <a:r>
                  <a:rPr lang="fr-FR" b="0" dirty="0"/>
                  <a:t> a mass transportation argument, for </a:t>
                </a:r>
                <a:r>
                  <a:rPr lang="fr-FR" b="0" dirty="0" err="1"/>
                  <a:t>any</a:t>
                </a:r>
                <a:r>
                  <a:rPr lang="fr-FR" b="0" dirty="0"/>
                  <a:t> </a:t>
                </a:r>
                <a:r>
                  <a:rPr lang="fr-FR" b="0" dirty="0" err="1"/>
                  <a:t>measurable</a:t>
                </a:r>
                <a:r>
                  <a:rPr lang="fr-FR" b="0" dirty="0"/>
                  <a:t> </a:t>
                </a:r>
                <a:r>
                  <a:rPr lang="fr-FR" b="0" dirty="0" err="1"/>
                  <a:t>function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fr-FR" b="0" i="1" dirty="0">
                    <a:latin typeface="Cambria Math" panose="02040503050406030204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fr-F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nary>
                        <m:naryPr>
                          <m:sup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𝕋</m:t>
                          </m:r>
                        </m:sub>
                        <m:sup/>
                        <m:e>
                          <m:nary>
                            <m:naryPr>
                              <m:supHide m:val="on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ℙ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nary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supHide m:val="on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𝕋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d>
                                    <m:d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d>
                                    <m:d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ℙ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fr-FR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fr-FR" b="0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9F8B9C3-0477-41B8-8EC4-A0465BF04B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217" t="-20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8F0629-8A57-4B3A-8F6B-8182F022D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A4A7-C440-4F50-8771-C8A578BF70D8}" type="datetime1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542E1F-C7BF-4F36-8D6A-7A58AB28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Poisson-Voronoi tessellations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ECC87D-B94C-46AF-8237-0DE6C89D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C4E-5966-4EB6-B7E8-F5EAA08D655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11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AE68BA-DA83-4059-8E43-6F1B239B9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Typical</a:t>
            </a:r>
            <a:r>
              <a:rPr lang="fr-FR" dirty="0"/>
              <a:t> </a:t>
            </a:r>
            <a:r>
              <a:rPr lang="fr-FR" dirty="0" err="1"/>
              <a:t>cell</a:t>
            </a:r>
            <a:r>
              <a:rPr lang="fr-FR" dirty="0"/>
              <a:t> vs 0-cell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9F8B9C3-0477-41B8-8EC4-A0465BF04B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fr-FR" dirty="0"/>
                  <a:t>With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b="0" dirty="0"/>
                  <a:t>:</a:t>
                </a:r>
              </a:p>
              <a:p>
                <a:pPr marL="0" indent="0">
                  <a:buNone/>
                </a:pPr>
                <a:endParaRPr lang="fr-F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7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fr-FR" sz="27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7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27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FR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supHide m:val="on"/>
                              <m:ctrlPr>
                                <a:rPr lang="fr-FR" sz="27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fr-FR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7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sz="27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fr-FR" sz="27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FR" sz="27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70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  <m:r>
                                    <a:rPr lang="fr-FR" sz="27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sz="27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fr-FR" sz="27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d>
                      <m:r>
                        <a:rPr lang="fr-FR" sz="27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fr-FR" sz="27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2700" b="0" i="1" smtClean="0">
                              <a:latin typeface="Cambria Math" panose="02040503050406030204" pitchFamily="18" charset="0"/>
                            </a:rPr>
                            <m:t>𝕋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fr-FR" sz="27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fr-FR" sz="2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27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fr-FR" sz="27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d>
                                <m:dPr>
                                  <m:ctrlPr>
                                    <a:rPr lang="fr-FR" sz="2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7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fr-FR" sz="2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7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FR" sz="27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7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fr-FR" sz="27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fr-FR" sz="2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7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fr-FR" sz="27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sz="27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fr-FR" sz="2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7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FR" sz="27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7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fr-FR" sz="27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fr-FR" sz="27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7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fr-FR" sz="27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sz="27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fr-FR" sz="2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7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sz="27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fr-FR" sz="27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FR" sz="2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7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fr-FR" sz="2700" b="0" i="1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d>
                                <m:dPr>
                                  <m:ctrlPr>
                                    <a:rPr lang="fr-FR" sz="2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7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fr-FR" sz="27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fr-FR" sz="2700" b="0" dirty="0"/>
              </a:p>
              <a:p>
                <a:pPr marL="0" indent="0">
                  <a:buNone/>
                </a:pPr>
                <a:endParaRPr lang="fr-FR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sub>
                        </m:sSub>
                      </m:sub>
                    </m:sSub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FR" b="0" dirty="0"/>
                  <a:t> </a:t>
                </a:r>
                <a:r>
                  <a:rPr lang="fr-FR" b="0" dirty="0" err="1"/>
                  <a:t>iff</a:t>
                </a:r>
                <a:r>
                  <a:rPr lang="fr-FR" b="0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b="0" dirty="0"/>
                  <a:t> </a:t>
                </a:r>
                <a:r>
                  <a:rPr lang="fr-FR" b="0" dirty="0" err="1"/>
                  <a:t>belongs</a:t>
                </a:r>
                <a:r>
                  <a:rPr lang="fr-FR" b="0" dirty="0"/>
                  <a:t> in the 0-cell of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fr-FR" b="0" dirty="0"/>
              </a:p>
              <a:p>
                <a:pPr marL="0" indent="0">
                  <a:buNone/>
                </a:pPr>
                <a:r>
                  <a:rPr lang="fr-FR" dirty="0"/>
                  <a:t>There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only</a:t>
                </a:r>
                <a:r>
                  <a:rPr lang="fr-FR" dirty="0"/>
                  <a:t> one </a:t>
                </a:r>
                <a:r>
                  <a:rPr lang="fr-FR" dirty="0" err="1"/>
                  <a:t>such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b="0" dirty="0"/>
                  <a:t> in each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fr-FR" b="0" dirty="0"/>
                  <a:t>, </a:t>
                </a:r>
                <a:r>
                  <a:rPr lang="fr-FR" b="0" dirty="0" err="1"/>
                  <a:t>thus</a:t>
                </a:r>
                <a:r>
                  <a:rPr lang="fr-FR" b="0" dirty="0"/>
                  <a:t>:</a:t>
                </a:r>
              </a:p>
              <a:p>
                <a:pPr marL="0" indent="0">
                  <a:buNone/>
                </a:pPr>
                <a:endParaRPr lang="fr-FR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supHide m:val="on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FR" b="0" dirty="0"/>
              </a:p>
              <a:p>
                <a:pPr marL="0" indent="0">
                  <a:buNone/>
                </a:pPr>
                <a:r>
                  <a:rPr lang="fr-FR" b="0" dirty="0"/>
                  <a:t> </a:t>
                </a:r>
              </a:p>
              <a:p>
                <a:pPr marL="0" indent="0">
                  <a:buNone/>
                </a:pPr>
                <a:endParaRPr lang="fr-FR" b="0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9F8B9C3-0477-41B8-8EC4-A0465BF04B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30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E45D18-12D3-4E7F-998C-8F41EBF7C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317E-970A-48E0-A3F8-54B3FCC5BEEC}" type="datetime1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86E742-750C-4433-A35D-F38BC9988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Poisson-Voronoi tessellations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0F0CD0-A09F-4F62-BFE1-828034A37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C4E-5966-4EB6-B7E8-F5EAA08D655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90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E70D85-B4AB-4934-950F-226F4C7B8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Typical</a:t>
            </a:r>
            <a:r>
              <a:rPr lang="fr-FR" dirty="0"/>
              <a:t> </a:t>
            </a:r>
            <a:r>
              <a:rPr lang="fr-FR" dirty="0" err="1"/>
              <a:t>cell</a:t>
            </a:r>
            <a:r>
              <a:rPr lang="fr-FR" dirty="0"/>
              <a:t> vs 0-cell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2DB8D518-6BCC-4CD1-BF3D-6D00B2D822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fr-FR" dirty="0"/>
                  <a:t>With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≡1</m:t>
                    </m:r>
                  </m:oMath>
                </a14:m>
                <a:r>
                  <a:rPr lang="fr-FR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1=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supHide m:val="on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 err="1"/>
                  <a:t>With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≡1/|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fr-FR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 err="1"/>
                  <a:t>Using</a:t>
                </a:r>
                <a:r>
                  <a:rPr lang="fr-FR" dirty="0"/>
                  <a:t> </a:t>
                </a:r>
                <a:r>
                  <a:rPr lang="fr-FR" dirty="0" err="1"/>
                  <a:t>Jensen’s</a:t>
                </a:r>
                <a:r>
                  <a:rPr lang="fr-FR" dirty="0"/>
                  <a:t> </a:t>
                </a:r>
                <a:r>
                  <a:rPr lang="fr-FR" dirty="0" err="1"/>
                  <a:t>inequality</a:t>
                </a:r>
                <a:r>
                  <a:rPr lang="fr-FR" dirty="0"/>
                  <a:t>: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begChr m:val="|"/>
                          <m:endChr m:val="|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2DB8D518-6BCC-4CD1-BF3D-6D00B2D822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>
            <a:extLst>
              <a:ext uri="{FF2B5EF4-FFF2-40B4-BE49-F238E27FC236}">
                <a16:creationId xmlns:a16="http://schemas.microsoft.com/office/drawing/2014/main" id="{36A4666B-2170-41B4-93C7-15FE67011747}"/>
              </a:ext>
            </a:extLst>
          </p:cNvPr>
          <p:cNvSpPr txBox="1"/>
          <p:nvPr/>
        </p:nvSpPr>
        <p:spPr>
          <a:xfrm>
            <a:off x="8070981" y="5461558"/>
            <a:ext cx="3965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solidFill>
                  <a:srgbClr val="FF0000"/>
                </a:solidFill>
              </a:rPr>
              <a:t>Feller’s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paradox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A4145D-D810-4051-9043-8559A581F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5BE4-1FC8-4D3F-9F83-1A2C69B94BBA}" type="datetime1">
              <a:rPr lang="fr-FR" smtClean="0"/>
              <a:t>08/06/2021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2F8620-5C2B-4B08-AB3B-F7DF7A443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Poisson-Voronoi tessellations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DA7C75-C39F-47B2-B819-2D2485DE6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C4E-5966-4EB6-B7E8-F5EAA08D655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21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0D875CA-FC08-4DAA-8F86-1692C1C80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5" y="1187144"/>
            <a:ext cx="8577943" cy="530573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935C5A6-7BB0-417B-AC34-9D400584D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Typical</a:t>
            </a:r>
            <a:r>
              <a:rPr lang="fr-FR" dirty="0"/>
              <a:t> </a:t>
            </a:r>
            <a:r>
              <a:rPr lang="fr-FR" dirty="0" err="1"/>
              <a:t>cell</a:t>
            </a:r>
            <a:r>
              <a:rPr lang="fr-FR" dirty="0"/>
              <a:t> vs 0-cell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A43E4F5-158A-4836-BFDF-554AA66710AF}"/>
                  </a:ext>
                </a:extLst>
              </p:cNvPr>
              <p:cNvSpPr txBox="1"/>
              <p:nvPr/>
            </p:nvSpPr>
            <p:spPr>
              <a:xfrm>
                <a:off x="8443426" y="3147511"/>
                <a:ext cx="328437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/>
                  <a:t>Numerically:</a:t>
                </a:r>
              </a:p>
              <a:p>
                <a:endParaRPr lang="fr-FR" sz="28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≈1.28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begChr m:val="|"/>
                          <m:endChr m:val="|"/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A43E4F5-158A-4836-BFDF-554AA6671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426" y="3147511"/>
                <a:ext cx="3284376" cy="1384995"/>
              </a:xfrm>
              <a:prstGeom prst="rect">
                <a:avLst/>
              </a:prstGeom>
              <a:blipFill>
                <a:blip r:embed="rId3"/>
                <a:stretch>
                  <a:fillRect l="-3711" t="-3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B22C003-2BDC-4A6A-8042-2333D73CB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52B7-CC45-4636-B145-08907BF55BFD}" type="datetime1">
              <a:rPr lang="fr-FR" smtClean="0"/>
              <a:t>08/06/2021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8D28171-D624-4B22-8AA4-DFC3A48CA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Poisson-Voronoi tessellations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428FA36-3C4E-43A1-853A-BD25F2E8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C4E-5966-4EB6-B7E8-F5EAA08D655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382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7FF646-CEF6-4E89-A74A-4C4D591CE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Size distribution of PV </a:t>
            </a:r>
            <a:r>
              <a:rPr lang="fr-FR" dirty="0" err="1"/>
              <a:t>cells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A4B7495-A6A0-4409-9FBE-37BCD749BE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fr-FR" dirty="0"/>
                  <a:t>We have no </a:t>
                </a:r>
                <a:r>
                  <a:rPr lang="fr-FR" dirty="0" err="1"/>
                  <a:t>analytical</a:t>
                </a:r>
                <a:r>
                  <a:rPr lang="fr-FR" dirty="0"/>
                  <a:t> </a:t>
                </a:r>
                <a:r>
                  <a:rPr lang="fr-FR" dirty="0" err="1"/>
                  <a:t>results</a:t>
                </a:r>
                <a:r>
                  <a:rPr lang="fr-FR" dirty="0"/>
                  <a:t> </a:t>
                </a:r>
                <a:r>
                  <a:rPr lang="fr-FR" dirty="0" err="1"/>
                  <a:t>around</a:t>
                </a:r>
                <a:r>
                  <a:rPr lang="fr-FR" dirty="0"/>
                  <a:t> the size distribution of </a:t>
                </a:r>
                <a:r>
                  <a:rPr lang="fr-FR" dirty="0" err="1"/>
                  <a:t>cells</a:t>
                </a:r>
                <a:r>
                  <a:rPr lang="fr-FR" dirty="0"/>
                  <a:t>.</a:t>
                </a:r>
              </a:p>
              <a:p>
                <a:pPr marL="0" indent="0">
                  <a:buNone/>
                </a:pPr>
                <a:r>
                  <a:rPr lang="fr-FR" dirty="0" err="1"/>
                  <a:t>Reasonable</a:t>
                </a:r>
                <a:r>
                  <a:rPr lang="fr-FR" dirty="0"/>
                  <a:t> </a:t>
                </a:r>
                <a:r>
                  <a:rPr lang="fr-FR" dirty="0" err="1"/>
                  <a:t>results</a:t>
                </a:r>
                <a:r>
                  <a:rPr lang="fr-FR" dirty="0"/>
                  <a:t> </a:t>
                </a:r>
                <a:r>
                  <a:rPr lang="fr-FR" dirty="0" err="1"/>
                  <a:t>achieved</a:t>
                </a:r>
                <a:r>
                  <a:rPr lang="fr-FR" dirty="0"/>
                  <a:t> </a:t>
                </a:r>
                <a:r>
                  <a:rPr lang="fr-FR" dirty="0" err="1"/>
                  <a:t>with</a:t>
                </a:r>
                <a:r>
                  <a:rPr lang="fr-FR" dirty="0"/>
                  <a:t> a </a:t>
                </a:r>
                <a:r>
                  <a:rPr lang="fr-FR" dirty="0" err="1"/>
                  <a:t>generalized</a:t>
                </a:r>
                <a:r>
                  <a:rPr lang="fr-FR" dirty="0"/>
                  <a:t> Gamma distribution: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func>
                        <m:func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p>
                                <m:sSup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 err="1"/>
                  <a:t>Alternatively</a:t>
                </a:r>
                <a:r>
                  <a:rPr lang="fr-FR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func>
                        <m:func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𝑏𝑦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A4B7495-A6A0-4409-9FBE-37BCD749BE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6F1DCE-4509-4BD2-AE79-D04E18B65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A6A2-FEBB-45AA-B62D-CCA0B31AA643}" type="datetime1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969A3F-C09B-432B-89A4-8632E2967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Poisson-Voronoi tessellations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4430BD-E45D-452C-8ECB-2F8C71645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C4E-5966-4EB6-B7E8-F5EAA08D655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7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7FF646-CEF6-4E89-A74A-4C4D591CE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Size distribution of PV </a:t>
            </a:r>
            <a:r>
              <a:rPr lang="fr-FR" dirty="0" err="1"/>
              <a:t>cells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A4B7495-A6A0-4409-9FBE-37BCD749BE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fr-FR" dirty="0"/>
                  <a:t>We have no </a:t>
                </a:r>
                <a:r>
                  <a:rPr lang="fr-FR" dirty="0" err="1"/>
                  <a:t>analytical</a:t>
                </a:r>
                <a:r>
                  <a:rPr lang="fr-FR" dirty="0"/>
                  <a:t> </a:t>
                </a:r>
                <a:r>
                  <a:rPr lang="fr-FR" dirty="0" err="1"/>
                  <a:t>results</a:t>
                </a:r>
                <a:r>
                  <a:rPr lang="fr-FR" dirty="0"/>
                  <a:t> </a:t>
                </a:r>
                <a:r>
                  <a:rPr lang="fr-FR" dirty="0" err="1"/>
                  <a:t>around</a:t>
                </a:r>
                <a:r>
                  <a:rPr lang="fr-FR" dirty="0"/>
                  <a:t> the size distribution of </a:t>
                </a:r>
                <a:r>
                  <a:rPr lang="fr-FR" dirty="0" err="1"/>
                  <a:t>cells</a:t>
                </a: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 err="1"/>
                  <a:t>Heuristic</a:t>
                </a:r>
                <a:r>
                  <a:rPr lang="fr-FR" dirty="0"/>
                  <a:t> (Ferenc, </a:t>
                </a:r>
                <a:r>
                  <a:rPr lang="fr-FR" dirty="0" err="1"/>
                  <a:t>Néda</a:t>
                </a:r>
                <a:r>
                  <a:rPr lang="fr-FR" dirty="0"/>
                  <a:t>, 2007) for the distribution of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fr-FR" dirty="0"/>
                  <a:t> in dimension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fr-FR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func>
                        <m:func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 err="1"/>
                  <a:t>Where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num>
                                  <m:den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fr-FR" dirty="0"/>
                  <a:t> is the normalisation constant</a:t>
                </a: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A4B7495-A6A0-4409-9FBE-37BCD749BE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9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6F1DCE-4509-4BD2-AE79-D04E18B65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A6A2-FEBB-45AA-B62D-CCA0B31AA643}" type="datetime1">
              <a:rPr lang="fr-FR" smtClean="0"/>
              <a:t>09/06/2021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969A3F-C09B-432B-89A4-8632E2967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Poisson-Voronoi tessellations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4430BD-E45D-452C-8ECB-2F8C71645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C4E-5966-4EB6-B7E8-F5EAA08D655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85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7FF646-CEF6-4E89-A74A-4C4D591CE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Size distribution of PV </a:t>
            </a:r>
            <a:r>
              <a:rPr lang="fr-FR" dirty="0" err="1"/>
              <a:t>cells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A4B7495-A6A0-4409-9FBE-37BCD749BE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fr-FR" dirty="0"/>
                  <a:t>We have no </a:t>
                </a:r>
                <a:r>
                  <a:rPr lang="fr-FR" dirty="0" err="1"/>
                  <a:t>analytical</a:t>
                </a:r>
                <a:r>
                  <a:rPr lang="fr-FR" dirty="0"/>
                  <a:t> </a:t>
                </a:r>
                <a:r>
                  <a:rPr lang="fr-FR" dirty="0" err="1"/>
                  <a:t>results</a:t>
                </a:r>
                <a:r>
                  <a:rPr lang="fr-FR" dirty="0"/>
                  <a:t> </a:t>
                </a:r>
                <a:r>
                  <a:rPr lang="fr-FR" dirty="0" err="1"/>
                  <a:t>around</a:t>
                </a:r>
                <a:r>
                  <a:rPr lang="fr-FR" dirty="0"/>
                  <a:t> the size distribution of </a:t>
                </a:r>
                <a:r>
                  <a:rPr lang="fr-FR" dirty="0" err="1"/>
                  <a:t>cells</a:t>
                </a: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 err="1"/>
                  <a:t>Heuristic</a:t>
                </a:r>
                <a:r>
                  <a:rPr lang="fr-FR" dirty="0"/>
                  <a:t> for the distribution of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fr-FR" dirty="0"/>
                  <a:t> in dimension 2: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func>
                        <m:func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 err="1"/>
                  <a:t>Where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343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ad>
                      <m:radPr>
                        <m:degHide m:val="on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</m:e>
                    </m:rad>
                  </m:oMath>
                </a14:m>
                <a:r>
                  <a:rPr lang="fr-FR" dirty="0"/>
                  <a:t> is the normalisation constant</a:t>
                </a: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A4B7495-A6A0-4409-9FBE-37BCD749BE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9EF1E8-0875-45B4-90BE-B7C81A0F6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9B90C-24C4-480C-A088-452D4C9CE658}" type="datetime1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935C27-D707-4B0B-A762-CA1098013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Poisson-Voronoi tessellations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9D075C-7A23-4C87-A3C5-F62168C59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C4E-5966-4EB6-B7E8-F5EAA08D655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13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306C8C-4B01-4C2E-9EF4-793589ED0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Motivation – </a:t>
            </a:r>
            <a:r>
              <a:rPr lang="fr-FR" dirty="0" err="1"/>
              <a:t>wireless</a:t>
            </a:r>
            <a:r>
              <a:rPr lang="fr-FR" dirty="0"/>
              <a:t> networks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818E686B-5D82-4110-983E-4ACC1FD242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525278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dirty="0"/>
                  <a:t>Wireless network </a:t>
                </a:r>
                <a:r>
                  <a:rPr lang="fr-FR" dirty="0" err="1"/>
                  <a:t>with</a:t>
                </a:r>
                <a:r>
                  <a:rPr lang="fr-FR" dirty="0"/>
                  <a:t> base stations </a:t>
                </a:r>
                <a:r>
                  <a:rPr lang="fr-FR" dirty="0" err="1"/>
                  <a:t>placed</a:t>
                </a:r>
                <a:r>
                  <a:rPr lang="fr-FR" dirty="0"/>
                  <a:t> at </a:t>
                </a:r>
                <a:r>
                  <a:rPr lang="fr-FR" dirty="0" err="1"/>
                  <a:t>given</a:t>
                </a:r>
                <a:r>
                  <a:rPr lang="fr-FR" dirty="0"/>
                  <a:t> locations</a:t>
                </a:r>
              </a:p>
              <a:p>
                <a:pPr marL="0" indent="0">
                  <a:buNone/>
                </a:pPr>
                <a:r>
                  <a:rPr lang="fr-FR" dirty="0" err="1"/>
                  <a:t>Each</a:t>
                </a:r>
                <a:r>
                  <a:rPr lang="fr-FR" dirty="0"/>
                  <a:t> user </a:t>
                </a:r>
                <a:r>
                  <a:rPr lang="fr-FR" dirty="0" err="1"/>
                  <a:t>connects</a:t>
                </a:r>
                <a:r>
                  <a:rPr lang="fr-FR" dirty="0"/>
                  <a:t> to the </a:t>
                </a:r>
                <a:r>
                  <a:rPr lang="fr-FR" dirty="0" err="1"/>
                  <a:t>closest</a:t>
                </a:r>
                <a:r>
                  <a:rPr lang="fr-FR" dirty="0"/>
                  <a:t> base station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dirty="0"/>
                  <a:t> Assume </a:t>
                </a:r>
                <a:r>
                  <a:rPr lang="fr-FR" dirty="0" err="1"/>
                  <a:t>that</a:t>
                </a:r>
                <a:r>
                  <a:rPr lang="fr-FR" dirty="0"/>
                  <a:t> BS are </a:t>
                </a:r>
                <a:r>
                  <a:rPr lang="fr-FR" dirty="0" err="1"/>
                  <a:t>distributed</a:t>
                </a:r>
                <a:r>
                  <a:rPr lang="fr-FR" dirty="0"/>
                  <a:t> </a:t>
                </a:r>
                <a:r>
                  <a:rPr lang="fr-FR" dirty="0" err="1"/>
                  <a:t>according</a:t>
                </a:r>
                <a:r>
                  <a:rPr lang="fr-FR" dirty="0"/>
                  <a:t> a point process and </a:t>
                </a:r>
                <a:r>
                  <a:rPr lang="fr-FR" dirty="0" err="1"/>
                  <a:t>users</a:t>
                </a:r>
                <a:r>
                  <a:rPr lang="fr-FR" dirty="0"/>
                  <a:t> are </a:t>
                </a:r>
                <a:r>
                  <a:rPr lang="fr-FR" dirty="0" err="1"/>
                  <a:t>inside</a:t>
                </a:r>
                <a:r>
                  <a:rPr lang="fr-FR" dirty="0"/>
                  <a:t> the </a:t>
                </a:r>
                <a:r>
                  <a:rPr lang="fr-FR" dirty="0" err="1"/>
                  <a:t>associated</a:t>
                </a:r>
                <a:r>
                  <a:rPr lang="fr-FR" dirty="0"/>
                  <a:t> </a:t>
                </a:r>
                <a:r>
                  <a:rPr lang="fr-FR" dirty="0" err="1"/>
                  <a:t>Voronoi</a:t>
                </a:r>
                <a:r>
                  <a:rPr lang="fr-FR" dirty="0"/>
                  <a:t> </a:t>
                </a:r>
                <a:r>
                  <a:rPr lang="fr-FR" dirty="0" err="1"/>
                  <a:t>diagram</a:t>
                </a:r>
                <a:endParaRPr lang="fr-FR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818E686B-5D82-4110-983E-4ACC1FD242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525278" cy="4351338"/>
              </a:xfrm>
              <a:blipFill>
                <a:blip r:embed="rId2"/>
                <a:stretch>
                  <a:fillRect l="-2318" t="-2241" r="-12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FC9C4ED2-82C4-4294-910D-F1898DA93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167" y="1825625"/>
            <a:ext cx="5229225" cy="39528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0D8EFD2-549D-41EF-BF25-79EE8E60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12D8-D9B1-4817-A870-52ABBF017E0B}" type="datetime1">
              <a:rPr lang="fr-FR" smtClean="0"/>
              <a:t>08/06/2021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A01F141-BDC4-4D99-ACDE-028C86977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Poisson-Voronoi tessellations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F36F683-A34D-4914-B590-30AC54F6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C4E-5966-4EB6-B7E8-F5EAA08D655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9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C57CDF-6A34-439E-9866-500BE7D8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Results</a:t>
            </a:r>
            <a:r>
              <a:rPr lang="fr-FR" dirty="0"/>
              <a:t> </a:t>
            </a:r>
            <a:r>
              <a:rPr lang="fr-FR" dirty="0" err="1"/>
              <a:t>around</a:t>
            </a:r>
            <a:r>
              <a:rPr lang="fr-FR" dirty="0"/>
              <a:t> the 0-cell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F652CB9-DA69-4363-A5B8-F3B678319C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fr-FR" dirty="0"/>
                  <a:t>Let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be</a:t>
                </a:r>
                <a:r>
                  <a:rPr lang="fr-FR" dirty="0"/>
                  <a:t> </a:t>
                </a:r>
                <a:r>
                  <a:rPr lang="fr-FR" dirty="0" err="1"/>
                  <a:t>any</a:t>
                </a:r>
                <a:r>
                  <a:rPr lang="fr-FR" dirty="0"/>
                  <a:t> </a:t>
                </a:r>
                <a:r>
                  <a:rPr lang="fr-FR" dirty="0" err="1"/>
                  <a:t>measurable</a:t>
                </a:r>
                <a:r>
                  <a:rPr lang="fr-FR" dirty="0"/>
                  <a:t> non-</a:t>
                </a:r>
                <a:r>
                  <a:rPr lang="fr-FR" dirty="0" err="1"/>
                  <a:t>negative</a:t>
                </a:r>
                <a:r>
                  <a:rPr lang="fr-FR" dirty="0"/>
                  <a:t> </a:t>
                </a:r>
                <a:r>
                  <a:rPr lang="fr-FR" dirty="0" err="1"/>
                  <a:t>function</a:t>
                </a:r>
                <a:r>
                  <a:rPr lang="fr-FR" dirty="0"/>
                  <a:t> (</a:t>
                </a:r>
                <a:r>
                  <a:rPr lang="fr-FR" dirty="0" err="1"/>
                  <a:t>Mecke</a:t>
                </a:r>
                <a:r>
                  <a:rPr lang="fr-FR" dirty="0"/>
                  <a:t>, 2002):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 err="1"/>
                  <a:t>With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F652CB9-DA69-4363-A5B8-F3B678319C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EA8927-49EF-4AEA-AFEA-4C3DF2D9F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CC84-0694-435B-B541-A94973AE7327}" type="datetime1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98F03E-948D-4A4D-B658-681392AE7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Poisson-Voronoi tessellations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BEA540-07D1-44ED-9067-F61C67AA2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C4E-5966-4EB6-B7E8-F5EAA08D655E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93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3BD83E-AF61-492D-A51F-C37E5B834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Results</a:t>
            </a:r>
            <a:r>
              <a:rPr lang="fr-FR" dirty="0"/>
              <a:t> </a:t>
            </a:r>
            <a:r>
              <a:rPr lang="fr-FR" dirty="0" err="1"/>
              <a:t>around</a:t>
            </a:r>
            <a:r>
              <a:rPr lang="fr-FR" dirty="0"/>
              <a:t> the 0-cell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F0B26170-5038-4B18-A304-AD0E2D84EB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fr-FR" dirty="0"/>
                  <a:t>With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FR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Link </a:t>
                </a:r>
                <a:r>
                  <a:rPr lang="fr-FR" dirty="0" err="1"/>
                  <a:t>between</a:t>
                </a:r>
                <a:r>
                  <a:rPr lang="fr-FR" dirty="0"/>
                  <a:t> the CDF/PDF: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</m:e>
                          </m:d>
                        </m:den>
                      </m:f>
                      <m:nary>
                        <m:nary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</m:e>
                          </m:d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func>
                        <m:func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F0B26170-5038-4B18-A304-AD0E2D84EB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D0DF71-7BFD-4DEE-B78D-881D8FF58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E5F54-47A5-475E-86A0-902873F7CBE5}" type="datetime1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210477-3348-47F7-B4FC-93091AB7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Poisson-Voronoi tessellations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7FCDCB-7E5D-47CC-82B4-F80874FF7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C4E-5966-4EB6-B7E8-F5EAA08D655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28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2E5F1B-714B-4902-BC9B-8C5E2912B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Results</a:t>
            </a:r>
            <a:r>
              <a:rPr lang="fr-FR" dirty="0"/>
              <a:t> </a:t>
            </a:r>
            <a:r>
              <a:rPr lang="fr-FR" dirty="0" err="1"/>
              <a:t>around</a:t>
            </a:r>
            <a:r>
              <a:rPr lang="fr-FR" dirty="0"/>
              <a:t> the 0-cell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F3B46AF0-FF43-4A92-83C5-3C11E7055C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fr-FR" dirty="0"/>
                  <a:t>Size of the 0-cell </a:t>
                </a:r>
                <a:r>
                  <a:rPr lang="fr-FR" dirty="0" err="1"/>
                  <a:t>with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fr-FR" dirty="0"/>
                  <a:t>: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≈1.28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begChr m:val="|"/>
                          <m:endChr m:val="|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This </a:t>
                </a:r>
                <a:r>
                  <a:rPr lang="fr-FR" dirty="0" err="1"/>
                  <a:t>result</a:t>
                </a:r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only</a:t>
                </a:r>
                <a:r>
                  <a:rPr lang="fr-FR" dirty="0"/>
                  <a:t> a </a:t>
                </a:r>
                <a:r>
                  <a:rPr lang="fr-FR" dirty="0" err="1"/>
                  <a:t>heuristic</a:t>
                </a:r>
                <a:r>
                  <a:rPr lang="fr-FR" dirty="0"/>
                  <a:t>, no </a:t>
                </a:r>
                <a:r>
                  <a:rPr lang="fr-FR" dirty="0" err="1"/>
                  <a:t>analytical</a:t>
                </a:r>
                <a:r>
                  <a:rPr lang="fr-FR" dirty="0"/>
                  <a:t> </a:t>
                </a:r>
                <a:r>
                  <a:rPr lang="fr-FR" dirty="0" err="1"/>
                  <a:t>result</a:t>
                </a:r>
                <a:r>
                  <a:rPr lang="fr-FR" dirty="0"/>
                  <a:t> </a:t>
                </a:r>
                <a:r>
                  <a:rPr lang="fr-FR" dirty="0" err="1"/>
                  <a:t>exists</a:t>
                </a:r>
                <a:endParaRPr lang="fr-FR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F3B46AF0-FF43-4A92-83C5-3C11E7055C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BA337D-CE12-4D3A-AF24-DE132CF81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8355-0327-4A82-9E3B-BB8EF183BCCA}" type="datetime1">
              <a:rPr lang="fr-FR" smtClean="0"/>
              <a:t>09/06/2021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5DA8A9-14D6-4249-90BD-DB45DEE3B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Poisson-Voronoi tessellations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5D6DD7-32ED-4770-8B25-29223153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C4E-5966-4EB6-B7E8-F5EAA08D655E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9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BC74B2-B45E-47B0-8D2D-983D305A7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Practical</a:t>
            </a:r>
            <a:r>
              <a:rPr lang="fr-FR" dirty="0"/>
              <a:t> </a:t>
            </a:r>
            <a:r>
              <a:rPr lang="fr-FR" dirty="0" err="1"/>
              <a:t>example</a:t>
            </a:r>
            <a:r>
              <a:rPr lang="fr-FR" dirty="0"/>
              <a:t> – </a:t>
            </a:r>
            <a:r>
              <a:rPr lang="fr-FR" dirty="0" err="1"/>
              <a:t>wireless</a:t>
            </a:r>
            <a:r>
              <a:rPr lang="fr-FR" dirty="0"/>
              <a:t> network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B60E976-6543-45C3-96DF-4AEA4ED2C7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fr-FR" dirty="0"/>
                  <a:t>Assume base stations are </a:t>
                </a:r>
                <a:r>
                  <a:rPr lang="fr-FR" dirty="0" err="1"/>
                  <a:t>distributed</a:t>
                </a:r>
                <a:r>
                  <a:rPr lang="fr-FR" dirty="0"/>
                  <a:t> </a:t>
                </a:r>
                <a:r>
                  <a:rPr lang="fr-FR" dirty="0" err="1"/>
                  <a:t>according</a:t>
                </a:r>
                <a:r>
                  <a:rPr lang="fr-FR" dirty="0"/>
                  <a:t> a PPP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fr-FR" dirty="0"/>
                  <a:t> of </a:t>
                </a:r>
                <a:r>
                  <a:rPr lang="fr-FR" dirty="0" err="1"/>
                  <a:t>intensity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fr-FR" dirty="0"/>
                  <a:t> and mobile user, to a PPP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fr-FR" dirty="0"/>
                  <a:t> of </a:t>
                </a:r>
                <a:r>
                  <a:rPr lang="fr-FR" dirty="0" err="1"/>
                  <a:t>intensity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r-FR" dirty="0"/>
                  <a:t>.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Open </a:t>
                </a:r>
                <a:r>
                  <a:rPr lang="fr-FR" dirty="0" err="1"/>
                  <a:t>access</a:t>
                </a:r>
                <a:r>
                  <a:rPr lang="fr-FR" dirty="0"/>
                  <a:t>: </a:t>
                </a:r>
                <a:r>
                  <a:rPr lang="fr-FR" dirty="0" err="1"/>
                  <a:t>users</a:t>
                </a:r>
                <a:r>
                  <a:rPr lang="fr-FR" dirty="0"/>
                  <a:t> </a:t>
                </a:r>
                <a:r>
                  <a:rPr lang="fr-FR" dirty="0" err="1"/>
                  <a:t>connect</a:t>
                </a:r>
                <a:r>
                  <a:rPr lang="fr-FR" dirty="0"/>
                  <a:t> to the </a:t>
                </a:r>
                <a:r>
                  <a:rPr lang="fr-FR" dirty="0" err="1"/>
                  <a:t>closest</a:t>
                </a:r>
                <a:r>
                  <a:rPr lang="fr-FR" dirty="0"/>
                  <a:t> BS in the network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dirty="0"/>
                  <a:t> Base stations </a:t>
                </a:r>
                <a:r>
                  <a:rPr lang="fr-FR" dirty="0" err="1"/>
                  <a:t>form</a:t>
                </a:r>
                <a:r>
                  <a:rPr lang="fr-FR" dirty="0"/>
                  <a:t> a PV tessellation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with</a:t>
                </a:r>
                <a:r>
                  <a:rPr lang="fr-FR" dirty="0"/>
                  <a:t> </a:t>
                </a:r>
                <a:r>
                  <a:rPr lang="fr-FR" dirty="0" err="1"/>
                  <a:t>parameter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Assume a TDMA setup: </a:t>
                </a:r>
                <a:r>
                  <a:rPr lang="fr-FR" dirty="0" err="1"/>
                  <a:t>users</a:t>
                </a:r>
                <a:r>
                  <a:rPr lang="fr-FR" dirty="0"/>
                  <a:t> </a:t>
                </a:r>
                <a:r>
                  <a:rPr lang="fr-FR" dirty="0" err="1"/>
                  <a:t>connect</a:t>
                </a:r>
                <a:r>
                  <a:rPr lang="fr-FR" dirty="0"/>
                  <a:t> to the </a:t>
                </a:r>
                <a:r>
                  <a:rPr lang="fr-FR" dirty="0" err="1"/>
                  <a:t>same</a:t>
                </a:r>
                <a:r>
                  <a:rPr lang="fr-FR" dirty="0"/>
                  <a:t> </a:t>
                </a:r>
                <a:r>
                  <a:rPr lang="fr-FR" dirty="0" err="1"/>
                  <a:t>antenna</a:t>
                </a:r>
                <a:r>
                  <a:rPr lang="fr-FR" dirty="0"/>
                  <a:t> and radio </a:t>
                </a:r>
                <a:r>
                  <a:rPr lang="fr-FR" dirty="0" err="1"/>
                  <a:t>resources</a:t>
                </a:r>
                <a:r>
                  <a:rPr lang="fr-FR" dirty="0"/>
                  <a:t> are </a:t>
                </a:r>
                <a:r>
                  <a:rPr lang="fr-FR" dirty="0" err="1"/>
                  <a:t>equally</a:t>
                </a:r>
                <a:r>
                  <a:rPr lang="fr-FR" dirty="0"/>
                  <a:t> </a:t>
                </a:r>
                <a:r>
                  <a:rPr lang="fr-FR" dirty="0" err="1"/>
                  <a:t>shared</a:t>
                </a:r>
                <a:r>
                  <a:rPr lang="fr-FR" dirty="0"/>
                  <a:t> </a:t>
                </a:r>
                <a:r>
                  <a:rPr lang="fr-FR" dirty="0" err="1"/>
                  <a:t>among</a:t>
                </a:r>
                <a:r>
                  <a:rPr lang="fr-FR" dirty="0"/>
                  <a:t> all </a:t>
                </a:r>
                <a:r>
                  <a:rPr lang="fr-FR" dirty="0" err="1"/>
                  <a:t>users</a:t>
                </a: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B60E976-6543-45C3-96DF-4AEA4ED2C7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7E282F-FD12-42DA-85F7-10E319101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D8B31-27C0-48AB-B494-B618FC13A0C6}" type="datetime1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D4E357-D4A2-4554-914B-A218F181C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Poisson-Voronoi tessellations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CC81FA-41AC-4695-A1AC-726F4DF0A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C4E-5966-4EB6-B7E8-F5EAA08D655E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50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C7EE14-EFBD-4642-A6AF-41915B012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Practical</a:t>
            </a:r>
            <a:r>
              <a:rPr lang="fr-FR" dirty="0"/>
              <a:t> </a:t>
            </a:r>
            <a:r>
              <a:rPr lang="fr-FR" dirty="0" err="1"/>
              <a:t>example</a:t>
            </a:r>
            <a:r>
              <a:rPr lang="fr-FR" dirty="0"/>
              <a:t> – </a:t>
            </a:r>
            <a:r>
              <a:rPr lang="fr-FR" dirty="0" err="1"/>
              <a:t>wireless</a:t>
            </a:r>
            <a:r>
              <a:rPr lang="fr-FR" dirty="0"/>
              <a:t> network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5218CA4-2435-415D-AA9D-EA5AE6049D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5387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fr-FR" dirty="0"/>
                  <a:t>Assume </a:t>
                </a:r>
                <a:r>
                  <a:rPr lang="fr-FR" dirty="0" err="1"/>
                  <a:t>that</a:t>
                </a:r>
                <a:r>
                  <a:rPr lang="fr-FR" dirty="0"/>
                  <a:t> all </a:t>
                </a:r>
                <a:r>
                  <a:rPr lang="fr-FR" dirty="0" err="1"/>
                  <a:t>users</a:t>
                </a:r>
                <a:r>
                  <a:rPr lang="fr-FR" dirty="0"/>
                  <a:t> </a:t>
                </a:r>
                <a:r>
                  <a:rPr lang="fr-FR" dirty="0" err="1"/>
                  <a:t>receive</a:t>
                </a:r>
                <a:r>
                  <a:rPr lang="fr-FR" dirty="0"/>
                  <a:t> the </a:t>
                </a:r>
                <a:r>
                  <a:rPr lang="fr-FR" dirty="0" err="1"/>
                  <a:t>same</a:t>
                </a:r>
                <a:r>
                  <a:rPr lang="fr-FR" dirty="0"/>
                  <a:t> Shannon rate </a:t>
                </a:r>
                <a:r>
                  <a:rPr lang="fr-FR" dirty="0" err="1"/>
                  <a:t>from</a:t>
                </a:r>
                <a:r>
                  <a:rPr lang="fr-FR" dirty="0"/>
                  <a:t> </a:t>
                </a:r>
                <a:r>
                  <a:rPr lang="fr-FR" dirty="0" err="1"/>
                  <a:t>their</a:t>
                </a:r>
                <a:r>
                  <a:rPr lang="fr-FR" dirty="0"/>
                  <a:t> association </a:t>
                </a:r>
                <a:r>
                  <a:rPr lang="fr-FR" dirty="0" err="1"/>
                  <a:t>antenna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fr-FR" dirty="0"/>
                  <a:t>.</a:t>
                </a:r>
              </a:p>
              <a:p>
                <a:pPr marL="0" indent="0">
                  <a:buNone/>
                </a:pPr>
                <a:r>
                  <a:rPr lang="fr-FR" dirty="0" err="1"/>
                  <a:t>Using</a:t>
                </a:r>
                <a:r>
                  <a:rPr lang="fr-FR" dirty="0"/>
                  <a:t> the </a:t>
                </a:r>
                <a:r>
                  <a:rPr lang="fr-FR" dirty="0" err="1"/>
                  <a:t>stationarity</a:t>
                </a:r>
                <a:r>
                  <a:rPr lang="fr-FR" dirty="0"/>
                  <a:t> of the PPP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resume</a:t>
                </a:r>
                <a:r>
                  <a:rPr lang="fr-FR" dirty="0"/>
                  <a:t> the </a:t>
                </a:r>
                <a:r>
                  <a:rPr lang="fr-FR" dirty="0" err="1"/>
                  <a:t>analysis</a:t>
                </a:r>
                <a:r>
                  <a:rPr lang="fr-FR" dirty="0"/>
                  <a:t> to the </a:t>
                </a:r>
                <a:r>
                  <a:rPr lang="fr-FR" dirty="0" err="1"/>
                  <a:t>typical</a:t>
                </a:r>
                <a:r>
                  <a:rPr lang="fr-FR" dirty="0"/>
                  <a:t> MU </a:t>
                </a:r>
                <a:r>
                  <a:rPr lang="fr-FR" dirty="0" err="1"/>
                  <a:t>located</a:t>
                </a:r>
                <a:r>
                  <a:rPr lang="fr-FR" dirty="0"/>
                  <a:t> at the </a:t>
                </a:r>
                <a:r>
                  <a:rPr lang="fr-FR" dirty="0" err="1"/>
                  <a:t>origin</a:t>
                </a:r>
                <a:r>
                  <a:rPr lang="fr-FR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begChr m:val="|"/>
                        <m:endChr m:val="|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Ψ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the RV </a:t>
                </a:r>
                <a:r>
                  <a:rPr lang="fr-FR" dirty="0" err="1"/>
                  <a:t>denoting</a:t>
                </a:r>
                <a:r>
                  <a:rPr lang="fr-FR" dirty="0"/>
                  <a:t> the </a:t>
                </a:r>
                <a:r>
                  <a:rPr lang="fr-FR" dirty="0" err="1"/>
                  <a:t>numer</a:t>
                </a:r>
                <a:r>
                  <a:rPr lang="fr-FR" dirty="0"/>
                  <a:t> of MU sharing the 0-cell</a:t>
                </a:r>
              </a:p>
              <a:p>
                <a:pPr marL="0" indent="0">
                  <a:buNone/>
                </a:pPr>
                <a:r>
                  <a:rPr lang="fr-FR" dirty="0"/>
                  <a:t>The </a:t>
                </a:r>
                <a:r>
                  <a:rPr lang="fr-FR" dirty="0" err="1"/>
                  <a:t>average</a:t>
                </a:r>
                <a:r>
                  <a:rPr lang="fr-FR" dirty="0"/>
                  <a:t> Shannon rate </a:t>
                </a:r>
                <a:r>
                  <a:rPr lang="fr-FR" dirty="0" err="1"/>
                  <a:t>received</a:t>
                </a:r>
                <a:r>
                  <a:rPr lang="fr-FR" dirty="0"/>
                  <a:t> by the </a:t>
                </a:r>
                <a:r>
                  <a:rPr lang="fr-FR" dirty="0" err="1"/>
                  <a:t>typical</a:t>
                </a:r>
                <a:r>
                  <a:rPr lang="fr-FR" dirty="0"/>
                  <a:t> MU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equal</a:t>
                </a:r>
                <a:r>
                  <a:rPr lang="fr-FR" dirty="0"/>
                  <a:t> to: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ℛ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ℛ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den>
                          </m:f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ℛ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5218CA4-2435-415D-AA9D-EA5AE6049D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53878"/>
              </a:xfrm>
              <a:blipFill>
                <a:blip r:embed="rId2"/>
                <a:stretch>
                  <a:fillRect l="-1217" t="-30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B23FAE-FD01-457A-AE5B-3B61B398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946C-4F12-43EA-9461-055156F582D6}" type="datetime1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567D49-75B7-4566-A86F-A033A6169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Poisson-Voronoi tessellations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60D8B3-A8AB-4609-A394-70DE9D89A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C4E-5966-4EB6-B7E8-F5EAA08D655E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30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86E357ED-F039-456E-B8DA-DAF5809E44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fr-FR" dirty="0"/>
                  <a:t>Using the </a:t>
                </a:r>
                <a:r>
                  <a:rPr lang="fr-FR" dirty="0" err="1"/>
                  <a:t>previous</a:t>
                </a:r>
                <a:r>
                  <a:rPr lang="fr-FR" dirty="0"/>
                  <a:t> </a:t>
                </a:r>
                <a:r>
                  <a:rPr lang="fr-FR" dirty="0" err="1"/>
                  <a:t>results</a:t>
                </a:r>
                <a:r>
                  <a:rPr lang="fr-FR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FR" b="0" i="0" smtClean="0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nary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⁡(−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fr-FR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fr-FR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      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 =  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[1−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</m:e>
                          </m:d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86E357ED-F039-456E-B8DA-DAF5809E44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re 1">
            <a:extLst>
              <a:ext uri="{FF2B5EF4-FFF2-40B4-BE49-F238E27FC236}">
                <a16:creationId xmlns:a16="http://schemas.microsoft.com/office/drawing/2014/main" id="{78A43D3A-D52D-4133-A5CC-09F42F772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 err="1"/>
              <a:t>Practical</a:t>
            </a:r>
            <a:r>
              <a:rPr lang="fr-FR" dirty="0"/>
              <a:t> </a:t>
            </a:r>
            <a:r>
              <a:rPr lang="fr-FR" dirty="0" err="1"/>
              <a:t>example</a:t>
            </a:r>
            <a:r>
              <a:rPr lang="fr-FR" dirty="0"/>
              <a:t> – </a:t>
            </a:r>
            <a:r>
              <a:rPr lang="fr-FR" dirty="0" err="1"/>
              <a:t>wireless</a:t>
            </a:r>
            <a:r>
              <a:rPr lang="fr-FR" dirty="0"/>
              <a:t> network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6768C4-CD7A-4805-9904-49D6BFDD0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7891C-0C5D-42A2-A8B0-8A53C38B1AA4}" type="datetime1">
              <a:rPr lang="fr-FR" smtClean="0"/>
              <a:t>08/06/2021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C8EA36A-76DB-4CF0-810A-A225EB5F5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Poisson-Voronoi tessellations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C17BA0-4AF3-46DC-9A4E-AE6660E94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C4E-5966-4EB6-B7E8-F5EAA08D655E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12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524077A-9DE5-4C8B-9B9F-88079CE86D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666445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dirty="0"/>
                  <a:t>Using the PDF for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fr-FR" dirty="0"/>
                  <a:t>, </a:t>
                </a:r>
                <a:r>
                  <a:rPr lang="fr-FR" dirty="0" err="1"/>
                  <a:t>we</a:t>
                </a:r>
                <a:r>
                  <a:rPr lang="fr-FR" dirty="0"/>
                  <a:t> </a:t>
                </a:r>
                <a:r>
                  <a:rPr lang="fr-FR" dirty="0" err="1"/>
                  <a:t>get</a:t>
                </a:r>
                <a:r>
                  <a:rPr lang="fr-FR" dirty="0"/>
                  <a:t>: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den>
                          </m:f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num>
                                    <m:den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This </a:t>
                </a:r>
                <a:r>
                  <a:rPr lang="fr-FR" dirty="0" err="1"/>
                  <a:t>results</a:t>
                </a:r>
                <a:r>
                  <a:rPr lang="fr-FR" dirty="0"/>
                  <a:t> and </a:t>
                </a:r>
                <a:r>
                  <a:rPr lang="fr-FR" dirty="0" err="1"/>
                  <a:t>heuristics</a:t>
                </a:r>
                <a:r>
                  <a:rPr lang="fr-FR" dirty="0"/>
                  <a:t> </a:t>
                </a:r>
                <a:r>
                  <a:rPr lang="fr-FR" dirty="0" err="1"/>
                  <a:t>allow</a:t>
                </a:r>
                <a:r>
                  <a:rPr lang="fr-FR" dirty="0"/>
                  <a:t> us to </a:t>
                </a:r>
                <a:r>
                  <a:rPr lang="fr-FR" dirty="0" err="1"/>
                  <a:t>get</a:t>
                </a:r>
                <a:r>
                  <a:rPr lang="fr-FR" dirty="0"/>
                  <a:t> </a:t>
                </a:r>
                <a:r>
                  <a:rPr lang="fr-FR" dirty="0" err="1"/>
                  <a:t>rapidly</a:t>
                </a:r>
                <a:r>
                  <a:rPr lang="fr-FR" dirty="0"/>
                  <a:t> </a:t>
                </a:r>
                <a:r>
                  <a:rPr lang="fr-FR" dirty="0" err="1"/>
                  <a:t>closed</a:t>
                </a:r>
                <a:r>
                  <a:rPr lang="fr-FR" dirty="0"/>
                  <a:t> </a:t>
                </a:r>
                <a:r>
                  <a:rPr lang="fr-FR" dirty="0" err="1"/>
                  <a:t>analytical</a:t>
                </a:r>
                <a:r>
                  <a:rPr lang="fr-FR" dirty="0"/>
                  <a:t> </a:t>
                </a:r>
                <a:r>
                  <a:rPr lang="fr-FR" dirty="0" err="1"/>
                  <a:t>forms</a:t>
                </a:r>
                <a:r>
                  <a:rPr lang="fr-FR" dirty="0"/>
                  <a:t> for moment </a:t>
                </a:r>
                <a:r>
                  <a:rPr lang="fr-FR" dirty="0" err="1"/>
                  <a:t>measure</a:t>
                </a:r>
                <a:r>
                  <a:rPr lang="fr-FR" dirty="0"/>
                  <a:t> </a:t>
                </a:r>
                <a:r>
                  <a:rPr lang="fr-FR" dirty="0" err="1"/>
                  <a:t>related</a:t>
                </a:r>
                <a:r>
                  <a:rPr lang="fr-FR" dirty="0"/>
                  <a:t> to PV tessellations.</a:t>
                </a: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524077A-9DE5-4C8B-9B9F-88079CE86D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666445" cy="4351338"/>
              </a:xfrm>
              <a:blipFill>
                <a:blip r:embed="rId2"/>
                <a:stretch>
                  <a:fillRect l="-1143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re 1">
            <a:extLst>
              <a:ext uri="{FF2B5EF4-FFF2-40B4-BE49-F238E27FC236}">
                <a16:creationId xmlns:a16="http://schemas.microsoft.com/office/drawing/2014/main" id="{082EF6FB-26BA-4512-B8D3-82B3A8E7F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 err="1"/>
              <a:t>Practical</a:t>
            </a:r>
            <a:r>
              <a:rPr lang="fr-FR" dirty="0"/>
              <a:t> </a:t>
            </a:r>
            <a:r>
              <a:rPr lang="fr-FR" dirty="0" err="1"/>
              <a:t>example</a:t>
            </a:r>
            <a:r>
              <a:rPr lang="fr-FR" dirty="0"/>
              <a:t> – </a:t>
            </a:r>
            <a:r>
              <a:rPr lang="fr-FR" dirty="0" err="1"/>
              <a:t>wireless</a:t>
            </a:r>
            <a:r>
              <a:rPr lang="fr-FR" dirty="0"/>
              <a:t> network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DA5221D-8081-447F-B95F-B249AB68C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6284-6051-4A8C-A5CC-4137BB43D21B}" type="datetime1">
              <a:rPr lang="fr-FR" smtClean="0"/>
              <a:t>08/06/2021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A83D8EF-69CF-47A7-9DDF-17521B681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Poisson-Voronoi tessellations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C1E7934-BF69-41F3-8B0D-68FFA8AAA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C4E-5966-4EB6-B7E8-F5EAA08D655E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08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082EF6FB-26BA-4512-B8D3-82B3A8E7F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 err="1"/>
              <a:t>Practical</a:t>
            </a:r>
            <a:r>
              <a:rPr lang="fr-FR" dirty="0"/>
              <a:t> </a:t>
            </a:r>
            <a:r>
              <a:rPr lang="fr-FR" dirty="0" err="1"/>
              <a:t>example</a:t>
            </a:r>
            <a:r>
              <a:rPr lang="fr-FR" dirty="0"/>
              <a:t> – </a:t>
            </a:r>
            <a:r>
              <a:rPr lang="fr-FR" dirty="0" err="1"/>
              <a:t>wireless</a:t>
            </a:r>
            <a:r>
              <a:rPr lang="fr-FR" dirty="0"/>
              <a:t> network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DA5221D-8081-447F-B95F-B249AB68C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6284-6051-4A8C-A5CC-4137BB43D21B}" type="datetime1">
              <a:rPr lang="fr-FR" smtClean="0"/>
              <a:t>08/06/2021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A83D8EF-69CF-47A7-9DDF-17521B681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Poisson-Voronoi tessellations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C1E7934-BF69-41F3-8B0D-68FFA8AAA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C4E-5966-4EB6-B7E8-F5EAA08D655E}" type="slidenum">
              <a:rPr lang="fr-FR" smtClean="0"/>
              <a:t>27</a:t>
            </a:fld>
            <a:endParaRPr lang="fr-FR"/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9B6EF5E3-7241-4E54-9616-DEBC4E092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2617"/>
            <a:ext cx="7456714" cy="46122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64CD5C8B-49BB-44EC-AEC3-ABEA882164B1}"/>
                  </a:ext>
                </a:extLst>
              </p:cNvPr>
              <p:cNvSpPr txBox="1"/>
              <p:nvPr/>
            </p:nvSpPr>
            <p:spPr>
              <a:xfrm>
                <a:off x="7976896" y="2671170"/>
                <a:ext cx="36949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/>
                  <a:t>With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′(1−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800" dirty="0"/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64CD5C8B-49BB-44EC-AEC3-ABEA88216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896" y="2671170"/>
                <a:ext cx="3694923" cy="523220"/>
              </a:xfrm>
              <a:prstGeom prst="rect">
                <a:avLst/>
              </a:prstGeom>
              <a:blipFill>
                <a:blip r:embed="rId3"/>
                <a:stretch>
                  <a:fillRect l="-3465" t="-10465" b="-325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4740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47EAE6-5B42-4AB1-8613-00CE7D374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References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528947-90AE-4FA1-9D27-3EDDAE081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err="1"/>
              <a:t>Baccelli</a:t>
            </a:r>
            <a:r>
              <a:rPr lang="fr-FR" dirty="0"/>
              <a:t>, </a:t>
            </a:r>
            <a:r>
              <a:rPr lang="fr-FR" dirty="0" err="1"/>
              <a:t>Blaszczyszyn</a:t>
            </a:r>
            <a:r>
              <a:rPr lang="fr-FR" dirty="0"/>
              <a:t>, </a:t>
            </a:r>
            <a:r>
              <a:rPr lang="fr-FR" dirty="0" err="1"/>
              <a:t>Karray</a:t>
            </a:r>
            <a:r>
              <a:rPr lang="fr-FR" dirty="0"/>
              <a:t>, </a:t>
            </a:r>
            <a:r>
              <a:rPr lang="en-US" i="1" dirty="0"/>
              <a:t>Random Measures, Point Processes, and Stochastic Geometry</a:t>
            </a:r>
            <a:r>
              <a:rPr lang="en-US" dirty="0"/>
              <a:t>, </a:t>
            </a:r>
            <a:r>
              <a:rPr lang="en-US" dirty="0" err="1"/>
              <a:t>Inria</a:t>
            </a:r>
            <a:r>
              <a:rPr lang="en-US" dirty="0"/>
              <a:t>, 2020</a:t>
            </a:r>
          </a:p>
          <a:p>
            <a:pPr marL="0" indent="0">
              <a:buNone/>
            </a:pPr>
            <a:r>
              <a:rPr lang="en-US" dirty="0"/>
              <a:t>Chiu, </a:t>
            </a:r>
            <a:r>
              <a:rPr lang="en-US" dirty="0" err="1"/>
              <a:t>Stoyan</a:t>
            </a:r>
            <a:r>
              <a:rPr lang="en-US" dirty="0"/>
              <a:t>, </a:t>
            </a:r>
            <a:r>
              <a:rPr lang="en-US" dirty="0" err="1"/>
              <a:t>Mecke</a:t>
            </a:r>
            <a:r>
              <a:rPr lang="en-US" dirty="0"/>
              <a:t>, Kendall, </a:t>
            </a:r>
            <a:r>
              <a:rPr lang="en-US" dirty="0" err="1"/>
              <a:t>Mecke</a:t>
            </a:r>
            <a:r>
              <a:rPr lang="en-US" dirty="0"/>
              <a:t>, </a:t>
            </a:r>
            <a:r>
              <a:rPr lang="en-US" i="1" dirty="0"/>
              <a:t>Stochastic Geometry and its Applications</a:t>
            </a:r>
            <a:r>
              <a:rPr lang="en-US" dirty="0"/>
              <a:t>, Wiley, 2013</a:t>
            </a:r>
          </a:p>
          <a:p>
            <a:pPr marL="0" indent="0">
              <a:buNone/>
            </a:pPr>
            <a:r>
              <a:rPr lang="en-US" dirty="0" err="1"/>
              <a:t>Mecke</a:t>
            </a:r>
            <a:r>
              <a:rPr lang="en-US" dirty="0"/>
              <a:t>, </a:t>
            </a:r>
            <a:r>
              <a:rPr lang="en-US" i="1" dirty="0"/>
              <a:t>On the relationship between the 0-cell and the typical cell of a stationary random tessellation</a:t>
            </a:r>
            <a:r>
              <a:rPr lang="en-US" dirty="0"/>
              <a:t>, 1998</a:t>
            </a:r>
          </a:p>
          <a:p>
            <a:pPr marL="0" indent="0">
              <a:buNone/>
            </a:pPr>
            <a:r>
              <a:rPr lang="en-US" dirty="0"/>
              <a:t>Ferenc, </a:t>
            </a:r>
            <a:r>
              <a:rPr lang="en-US" dirty="0" err="1"/>
              <a:t>Néda</a:t>
            </a:r>
            <a:r>
              <a:rPr lang="en-US" dirty="0"/>
              <a:t>, </a:t>
            </a:r>
            <a:r>
              <a:rPr lang="en-US" i="1" dirty="0"/>
              <a:t>On the size distribution of Poisson Voronoi cells</a:t>
            </a:r>
            <a:r>
              <a:rPr lang="en-US" dirty="0"/>
              <a:t>, 2007</a:t>
            </a:r>
          </a:p>
          <a:p>
            <a:pPr marL="0" indent="0">
              <a:buNone/>
            </a:pPr>
            <a:r>
              <a:rPr lang="en-US" dirty="0" err="1"/>
              <a:t>Mankar</a:t>
            </a:r>
            <a:r>
              <a:rPr lang="en-US" dirty="0"/>
              <a:t>, </a:t>
            </a:r>
            <a:r>
              <a:rPr lang="en-US" dirty="0" err="1"/>
              <a:t>Parida</a:t>
            </a:r>
            <a:r>
              <a:rPr lang="en-US" dirty="0"/>
              <a:t>, Dhillon, </a:t>
            </a:r>
            <a:r>
              <a:rPr lang="en-US" dirty="0" err="1"/>
              <a:t>Haenggi</a:t>
            </a:r>
            <a:r>
              <a:rPr lang="en-US" dirty="0"/>
              <a:t>, </a:t>
            </a:r>
            <a:r>
              <a:rPr lang="en-US" i="1" dirty="0"/>
              <a:t>Distance from the Nucleus to a Uniformly Random Point in the 0-cell and the Typical Cell of the Poisson-Voronoi Tessellation</a:t>
            </a:r>
            <a:r>
              <a:rPr lang="en-US" dirty="0"/>
              <a:t>, 2019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04B562-FE1F-46C7-9ED3-0CBE48D13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0A6C-11FE-4825-8D4B-4E8BCC89C171}" type="datetime1">
              <a:rPr lang="fr-FR" smtClean="0"/>
              <a:t>09/06/2021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25BB19-4004-4154-A8C5-E3D787C69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Poisson-Voronoi tessellations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80DF0A-0D58-4782-BFEA-E6DE2A1EC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C4E-5966-4EB6-B7E8-F5EAA08D655E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89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F0EB33-5648-441C-92D7-3D2E702E0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Results</a:t>
            </a:r>
            <a:r>
              <a:rPr lang="fr-FR" dirty="0"/>
              <a:t> </a:t>
            </a:r>
            <a:r>
              <a:rPr lang="fr-FR" dirty="0" err="1"/>
              <a:t>around</a:t>
            </a:r>
            <a:r>
              <a:rPr lang="fr-FR" dirty="0"/>
              <a:t> the 0-cell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B364D3C-7EC3-41F7-8BB0-8B4CD4D48F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fr-FR" dirty="0"/>
                  <a:t>No </a:t>
                </a:r>
                <a:r>
                  <a:rPr lang="fr-FR" dirty="0" err="1"/>
                  <a:t>analytical</a:t>
                </a:r>
                <a:r>
                  <a:rPr lang="fr-FR" dirty="0"/>
                  <a:t> </a:t>
                </a:r>
                <a:r>
                  <a:rPr lang="fr-FR" dirty="0" err="1"/>
                  <a:t>result</a:t>
                </a:r>
                <a:r>
                  <a:rPr lang="fr-FR" dirty="0"/>
                  <a:t> for the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/>
                  <a:t>, </a:t>
                </a:r>
                <a:r>
                  <a:rPr lang="fr-FR" dirty="0" err="1"/>
                  <a:t>higher</a:t>
                </a:r>
                <a:r>
                  <a:rPr lang="fr-FR" dirty="0"/>
                  <a:t> </a:t>
                </a:r>
                <a:r>
                  <a:rPr lang="fr-FR" dirty="0" err="1"/>
                  <a:t>order</a:t>
                </a:r>
                <a:r>
                  <a:rPr lang="fr-FR" dirty="0"/>
                  <a:t> moment </a:t>
                </a:r>
                <a:r>
                  <a:rPr lang="fr-FR" dirty="0" err="1"/>
                  <a:t>measures</a:t>
                </a:r>
                <a:r>
                  <a:rPr lang="fr-FR" dirty="0"/>
                  <a:t> </a:t>
                </a:r>
                <a:r>
                  <a:rPr lang="fr-FR" dirty="0" err="1"/>
                  <a:t>exist</a:t>
                </a:r>
                <a:r>
                  <a:rPr lang="fr-FR" dirty="0"/>
                  <a:t> (</a:t>
                </a:r>
                <a:r>
                  <a:rPr lang="fr-FR" dirty="0" err="1"/>
                  <a:t>Mankar</a:t>
                </a:r>
                <a:r>
                  <a:rPr lang="fr-FR" dirty="0"/>
                  <a:t> et al., 2019) :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nary>
                            <m:nary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nary>
                                <m:nary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FR" b="0" i="0" smtClean="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  <m:d>
                                            <m:dPr>
                                              <m:ctrlPr>
                                                <a:rPr lang="fr-FR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fr-FR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fr-FR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𝑣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fr-FR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fr-FR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fr-FR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𝑣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fr-FR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fr-F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fr-F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func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𝑑𝑢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fr-FR" b="0" dirty="0"/>
              </a:p>
              <a:p>
                <a:pPr marL="0" indent="0">
                  <a:buNone/>
                </a:pPr>
                <a:r>
                  <a:rPr lang="fr-FR" dirty="0" err="1"/>
                  <a:t>Where</a:t>
                </a: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nary>
                        <m:nary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func>
                            <m:func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nary>
                                <m:nary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  <m:e>
                                  <m:func>
                                    <m:func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b="0" i="0" smtClean="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</m:d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func>
                                </m:e>
                              </m:nary>
                            </m:e>
                          </m:func>
                        </m:e>
                      </m:nary>
                    </m:oMath>
                  </m:oMathPara>
                </a14:m>
                <a:endParaRPr lang="fr-FR" b="0" dirty="0"/>
              </a:p>
              <a:p>
                <a:pPr marL="0" indent="0">
                  <a:buNone/>
                </a:pPr>
                <a:r>
                  <a:rPr lang="fr-FR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func>
                      <m:func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B364D3C-7EC3-41F7-8BB0-8B4CD4D48F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001553-D1A6-4FBE-A610-172952824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3B94-092B-41FD-B811-18D7FD8082A3}" type="datetime1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E2E491-3B84-49E6-9331-F7ADBA51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Poisson-Voronoi tessellations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F76EC7-F134-4E73-B792-CFECC5865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C4E-5966-4EB6-B7E8-F5EAA08D655E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682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F93145-B707-40DC-9F0B-704959D22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 process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60A73DF-E207-4E2B-90C3-44C1434E2C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fr-FR" dirty="0"/>
                  <a:t>Let 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be</a:t>
                </a:r>
                <a:r>
                  <a:rPr lang="fr-FR" dirty="0"/>
                  <a:t> a </a:t>
                </a:r>
                <a:r>
                  <a:rPr lang="fr-FR" dirty="0" err="1"/>
                  <a:t>probability</a:t>
                </a:r>
                <a:r>
                  <a:rPr lang="fr-FR" dirty="0"/>
                  <a:t> </a:t>
                </a:r>
                <a:r>
                  <a:rPr lang="fr-FR" dirty="0" err="1"/>
                  <a:t>space</a:t>
                </a:r>
                <a:r>
                  <a:rPr lang="fr-FR" dirty="0"/>
                  <a:t> and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ℬ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 a </a:t>
                </a:r>
                <a:r>
                  <a:rPr lang="fr-FR" dirty="0" err="1"/>
                  <a:t>measurable</a:t>
                </a:r>
                <a:r>
                  <a:rPr lang="fr-FR" dirty="0"/>
                  <a:t> </a:t>
                </a:r>
                <a:r>
                  <a:rPr lang="fr-FR" dirty="0" err="1"/>
                  <a:t>space</a:t>
                </a:r>
                <a:r>
                  <a:rPr lang="fr-FR" dirty="0"/>
                  <a:t>,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being</a:t>
                </a:r>
                <a:r>
                  <a:rPr lang="fr-FR" dirty="0"/>
                  <a:t> </a:t>
                </a:r>
                <a:r>
                  <a:rPr lang="fr-FR" dirty="0" err="1"/>
                  <a:t>locally</a:t>
                </a:r>
                <a:r>
                  <a:rPr lang="fr-FR" dirty="0"/>
                  <a:t> compact and </a:t>
                </a:r>
                <a:r>
                  <a:rPr lang="fr-FR" dirty="0" err="1"/>
                  <a:t>separated</a:t>
                </a:r>
                <a:r>
                  <a:rPr lang="fr-FR" dirty="0"/>
                  <a:t>.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A point process 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a mapping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ℬ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such</a:t>
                </a:r>
                <a:r>
                  <a:rPr lang="fr-FR" dirty="0"/>
                  <a:t> </a:t>
                </a:r>
                <a:r>
                  <a:rPr lang="fr-FR" dirty="0" err="1"/>
                  <a:t>that</a:t>
                </a:r>
                <a:r>
                  <a:rPr lang="fr-FR" dirty="0"/>
                  <a:t>:</a:t>
                </a:r>
              </a:p>
              <a:p>
                <a:pPr>
                  <a:buFontTx/>
                  <a:buChar char="-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(⋅,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a </a:t>
                </a:r>
                <a:r>
                  <a:rPr lang="fr-FR" dirty="0" err="1"/>
                  <a:t>locally</a:t>
                </a:r>
                <a:r>
                  <a:rPr lang="fr-FR" dirty="0"/>
                  <a:t> </a:t>
                </a:r>
                <a:r>
                  <a:rPr lang="fr-FR" dirty="0" err="1"/>
                  <a:t>finite</a:t>
                </a:r>
                <a:r>
                  <a:rPr lang="fr-FR" dirty="0"/>
                  <a:t> </a:t>
                </a:r>
                <a:r>
                  <a:rPr lang="fr-FR" dirty="0" err="1"/>
                  <a:t>measure</a:t>
                </a:r>
                <a:r>
                  <a:rPr lang="fr-FR" dirty="0"/>
                  <a:t> 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fr-FR" b="0" i="1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fr-FR" b="0" dirty="0"/>
              </a:p>
              <a:p>
                <a:pPr>
                  <a:buFontTx/>
                  <a:buChar char="-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 ⋅</m:t>
                        </m:r>
                      </m:e>
                    </m:d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an </a:t>
                </a:r>
                <a:r>
                  <a:rPr lang="fr-FR" dirty="0" err="1"/>
                  <a:t>integer-valued</a:t>
                </a:r>
                <a:r>
                  <a:rPr lang="fr-FR" dirty="0"/>
                  <a:t> </a:t>
                </a:r>
                <a:r>
                  <a:rPr lang="fr-FR" dirty="0" err="1"/>
                  <a:t>random</a:t>
                </a:r>
                <a:r>
                  <a:rPr lang="fr-FR" dirty="0"/>
                  <a:t> variable,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defined</a:t>
                </a:r>
                <a:r>
                  <a:rPr lang="fr-FR" dirty="0"/>
                  <a:t> as </a:t>
                </a:r>
                <a:r>
                  <a:rPr lang="fr-FR" dirty="0" err="1"/>
                  <a:t>follows</a:t>
                </a:r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a </a:t>
                </a:r>
                <a:r>
                  <a:rPr lang="fr-FR" dirty="0" err="1"/>
                  <a:t>random</a:t>
                </a:r>
                <a:r>
                  <a:rPr lang="fr-FR" dirty="0"/>
                  <a:t> variable 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ℳ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ℬ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 the set of </a:t>
                </a:r>
                <a:r>
                  <a:rPr lang="fr-FR" dirty="0" err="1"/>
                  <a:t>locally</a:t>
                </a:r>
                <a:r>
                  <a:rPr lang="fr-FR" dirty="0"/>
                  <a:t> </a:t>
                </a:r>
                <a:r>
                  <a:rPr lang="fr-FR" dirty="0" err="1"/>
                  <a:t>finite</a:t>
                </a:r>
                <a:r>
                  <a:rPr lang="fr-FR" dirty="0"/>
                  <a:t> </a:t>
                </a:r>
                <a:r>
                  <a:rPr lang="fr-FR" dirty="0" err="1"/>
                  <a:t>measures</a:t>
                </a:r>
                <a:r>
                  <a:rPr lang="fr-FR" dirty="0"/>
                  <a:t> 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60A73DF-E207-4E2B-90C3-44C1434E2C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30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6BA578-246B-4C78-8105-C3A34DC0D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5B26-730C-4E42-B70F-0ABE133F5A01}" type="datetime1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A3CC9A-E62F-4056-A0B4-4BC8B5EC9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Poisson-Voronoi tessellations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3DF6B0-F2F6-4AAF-8C77-0DB08BBFD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C4E-5966-4EB6-B7E8-F5EAA08D655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58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8CBDBF-A56D-4D99-9DAB-E4E18667F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 process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333567-5D63-4CB0-AC22-167E84B15B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/>
                  <a:t>Alternative </a:t>
                </a:r>
                <a:r>
                  <a:rPr lang="fr-FR" dirty="0" err="1"/>
                  <a:t>representation</a:t>
                </a:r>
                <a:r>
                  <a:rPr lang="fr-FR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</m:oMath>
                  </m:oMathPara>
                </a14:m>
                <a:endParaRPr lang="fr-FR" b="0" dirty="0"/>
              </a:p>
              <a:p>
                <a:pPr marL="0" indent="0">
                  <a:buNone/>
                </a:pPr>
                <a:r>
                  <a:rPr lang="fr-FR" dirty="0" err="1"/>
                  <a:t>Where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an </a:t>
                </a:r>
                <a:r>
                  <a:rPr lang="fr-FR" dirty="0" err="1"/>
                  <a:t>integer</a:t>
                </a:r>
                <a:r>
                  <a:rPr lang="fr-FR" dirty="0"/>
                  <a:t>-value RV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fr-FR" dirty="0"/>
                  <a:t> are </a:t>
                </a:r>
                <a:r>
                  <a:rPr lang="fr-FR" dirty="0" err="1"/>
                  <a:t>drawn</a:t>
                </a:r>
                <a:r>
                  <a:rPr lang="fr-FR" dirty="0"/>
                  <a:t> </a:t>
                </a:r>
                <a:r>
                  <a:rPr lang="fr-FR" dirty="0" err="1"/>
                  <a:t>randomly</a:t>
                </a: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If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dirty="0"/>
                  <a:t> are </a:t>
                </a:r>
                <a:r>
                  <a:rPr lang="fr-FR" dirty="0" err="1"/>
                  <a:t>almost-surely</a:t>
                </a:r>
                <a:r>
                  <a:rPr lang="fr-FR" dirty="0"/>
                  <a:t> </a:t>
                </a:r>
                <a:r>
                  <a:rPr lang="fr-FR" dirty="0" err="1"/>
                  <a:t>different</a:t>
                </a:r>
                <a:r>
                  <a:rPr lang="fr-FR" dirty="0"/>
                  <a:t> (i.e.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=1 ∀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fr-FR" dirty="0"/>
                  <a:t>), </a:t>
                </a:r>
                <a:r>
                  <a:rPr lang="fr-FR" dirty="0" err="1"/>
                  <a:t>then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i="1" dirty="0"/>
                  <a:t>simple.</a:t>
                </a:r>
              </a:p>
              <a:p>
                <a:pPr marL="0" indent="0">
                  <a:buNone/>
                </a:pPr>
                <a:r>
                  <a:rPr lang="fr-FR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translation-invariant, </a:t>
                </a:r>
                <a:r>
                  <a:rPr lang="fr-FR" dirty="0" err="1"/>
                  <a:t>it</a:t>
                </a:r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i="1" dirty="0" err="1"/>
                  <a:t>stationary</a:t>
                </a:r>
                <a:endParaRPr lang="fr-FR" i="1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2333567-5D63-4CB0-AC22-167E84B15B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A72A46-2A91-43F0-B261-C4960AFF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AAB7-22E6-482B-A05E-BA879D3731DE}" type="datetime1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17E704-0E2D-4054-B62A-6034E1BF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Poisson-Voronoi tessellations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287F5A-9CB2-426C-ADC0-38FC1D405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C4E-5966-4EB6-B7E8-F5EAA08D655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63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C8FCBC-0104-4C1E-B2AF-EE59BE9F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Poisson point process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4D9DA23A-1DDC-4395-91E4-D9304A695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/>
                  <a:t>Take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fr-FR" dirty="0"/>
                  <a:t>, </a:t>
                </a:r>
                <a:r>
                  <a:rPr lang="fr-FR" dirty="0" err="1"/>
                  <a:t>with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fr-FR" dirty="0"/>
                  <a:t> the </a:t>
                </a:r>
                <a:r>
                  <a:rPr lang="fr-FR" dirty="0" err="1"/>
                  <a:t>associated</a:t>
                </a:r>
                <a:r>
                  <a:rPr lang="fr-FR" dirty="0"/>
                  <a:t> Borel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fr-FR" dirty="0"/>
                  <a:t>-</a:t>
                </a:r>
                <a:r>
                  <a:rPr lang="fr-FR" dirty="0" err="1"/>
                  <a:t>algebra</a:t>
                </a: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If </a:t>
                </a:r>
                <a:r>
                  <a:rPr lang="fr-FR" dirty="0" err="1"/>
                  <a:t>there</a:t>
                </a:r>
                <a:r>
                  <a:rPr lang="fr-FR" dirty="0"/>
                  <a:t> </a:t>
                </a:r>
                <a:r>
                  <a:rPr lang="fr-FR" dirty="0" err="1"/>
                  <a:t>exists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0,∞</m:t>
                        </m:r>
                      </m:e>
                    </m:d>
                  </m:oMath>
                </a14:m>
                <a:r>
                  <a:rPr lang="fr-FR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Λ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such</a:t>
                </a:r>
                <a:r>
                  <a:rPr lang="fr-FR" dirty="0"/>
                  <a:t> </a:t>
                </a:r>
                <a:r>
                  <a:rPr lang="fr-FR" dirty="0" err="1"/>
                  <a:t>that</a:t>
                </a:r>
                <a:r>
                  <a:rPr lang="fr-FR" dirty="0"/>
                  <a:t>:</a:t>
                </a:r>
              </a:p>
              <a:p>
                <a:pPr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  <m:d>
                              <m:d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</m:d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fr-FR" dirty="0"/>
              </a:p>
              <a:p>
                <a:pPr>
                  <a:buFontTx/>
                  <a:buChar char="-"/>
                </a:pPr>
                <a:r>
                  <a:rPr lang="fr-FR" dirty="0"/>
                  <a:t>For </a:t>
                </a:r>
                <a:r>
                  <a:rPr lang="fr-FR" dirty="0" err="1"/>
                  <a:t>any</a:t>
                </a:r>
                <a:r>
                  <a:rPr lang="fr-FR" dirty="0"/>
                  <a:t> </a:t>
                </a:r>
                <a:r>
                  <a:rPr lang="fr-FR" dirty="0" err="1"/>
                  <a:t>given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such</a:t>
                </a:r>
                <a:r>
                  <a:rPr lang="fr-FR" dirty="0"/>
                  <a:t> </a:t>
                </a:r>
                <a:r>
                  <a:rPr lang="fr-FR" dirty="0" err="1"/>
                  <a:t>that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fr-FR" dirty="0"/>
                  <a:t>, the </a:t>
                </a:r>
                <a:r>
                  <a:rPr lang="fr-FR" dirty="0" err="1"/>
                  <a:t>events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  <m:d>
                              <m:d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/>
                  <a:t> are </a:t>
                </a:r>
                <a:r>
                  <a:rPr lang="fr-FR" dirty="0" err="1"/>
                  <a:t>independent</a:t>
                </a: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 algn="ctr">
                  <a:buNone/>
                </a:pPr>
                <a:r>
                  <a:rPr lang="fr-FR" b="0" dirty="0" err="1"/>
                  <a:t>T</a:t>
                </a:r>
                <a:r>
                  <a:rPr lang="fr-FR" b="0" dirty="0"/>
                  <a:t>hen,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a Poisson point process </a:t>
                </a:r>
                <a:r>
                  <a:rPr lang="fr-FR" dirty="0" err="1"/>
                  <a:t>with</a:t>
                </a:r>
                <a:r>
                  <a:rPr lang="fr-FR" dirty="0"/>
                  <a:t> </a:t>
                </a:r>
                <a:r>
                  <a:rPr lang="fr-FR" dirty="0" err="1"/>
                  <a:t>intensity</a:t>
                </a:r>
                <a:r>
                  <a:rPr lang="fr-FR" dirty="0"/>
                  <a:t> </a:t>
                </a:r>
                <a:r>
                  <a:rPr lang="fr-FR" dirty="0" err="1"/>
                  <a:t>measure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4D9DA23A-1DDC-4395-91E4-D9304A695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217" t="-19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97753A0-3800-47FD-9D86-23398E510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B62C-0792-42E8-88ED-D66A50C1DF52}" type="datetime1">
              <a:rPr lang="fr-FR" smtClean="0"/>
              <a:t>08/06/2021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D66E064-597E-4DF4-ABC8-9CEEAE5E5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Poisson-Voronoi tessellations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A062821-F63A-4226-B49E-C98D126C7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C4E-5966-4EB6-B7E8-F5EAA08D655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06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11C7F6-B6D2-44CB-BFCF-4F852C16C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Poisson point process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29C069BB-0130-4158-802E-AA765D5636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/>
                  <a:t>If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dirty="0"/>
                  <a:t> for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fr-FR" dirty="0"/>
                  <a:t>, </a:t>
                </a:r>
                <a:r>
                  <a:rPr lang="fr-FR" dirty="0" err="1"/>
                  <a:t>then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an </a:t>
                </a:r>
                <a:r>
                  <a:rPr lang="fr-FR" dirty="0" err="1"/>
                  <a:t>homogenous</a:t>
                </a:r>
                <a:r>
                  <a:rPr lang="fr-FR" dirty="0"/>
                  <a:t> Poisson point process </a:t>
                </a:r>
                <a:r>
                  <a:rPr lang="fr-FR" dirty="0" err="1"/>
                  <a:t>with</a:t>
                </a:r>
                <a:r>
                  <a:rPr lang="fr-FR" dirty="0"/>
                  <a:t> </a:t>
                </a:r>
                <a:r>
                  <a:rPr lang="fr-FR" dirty="0" err="1"/>
                  <a:t>parameter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r-FR" dirty="0"/>
                  <a:t>.</a:t>
                </a:r>
              </a:p>
              <a:p>
                <a:pPr marL="0" indent="0">
                  <a:buNone/>
                </a:pPr>
                <a:r>
                  <a:rPr lang="fr-FR" dirty="0"/>
                  <a:t>The </a:t>
                </a:r>
                <a:r>
                  <a:rPr lang="fr-FR" dirty="0" err="1"/>
                  <a:t>homogenous</a:t>
                </a:r>
                <a:r>
                  <a:rPr lang="fr-FR" dirty="0"/>
                  <a:t> Poisson point process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isotropic</a:t>
                </a:r>
                <a:r>
                  <a:rPr lang="fr-FR" dirty="0"/>
                  <a:t> and translation invariant.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To </a:t>
                </a:r>
                <a:r>
                  <a:rPr lang="fr-FR" dirty="0" err="1"/>
                  <a:t>simulate</a:t>
                </a:r>
                <a:r>
                  <a:rPr lang="fr-FR" dirty="0"/>
                  <a:t> a </a:t>
                </a:r>
                <a:r>
                  <a:rPr lang="fr-FR" dirty="0" err="1"/>
                  <a:t>homogenous</a:t>
                </a:r>
                <a:r>
                  <a:rPr lang="fr-FR" dirty="0"/>
                  <a:t> PPP:</a:t>
                </a:r>
              </a:p>
              <a:p>
                <a:pPr>
                  <a:buFontTx/>
                  <a:buChar char="-"/>
                </a:pPr>
                <a:r>
                  <a:rPr lang="fr-FR" dirty="0"/>
                  <a:t>Fix a </a:t>
                </a:r>
                <a:r>
                  <a:rPr lang="fr-FR" dirty="0" err="1"/>
                  <a:t>window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fr-FR" dirty="0"/>
                  <a:t> and </a:t>
                </a:r>
                <a:r>
                  <a:rPr lang="fr-FR" dirty="0" err="1"/>
                  <a:t>draw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</m:d>
                      </m:e>
                    </m:d>
                  </m:oMath>
                </a14:m>
                <a:endParaRPr lang="fr-FR" b="0" dirty="0"/>
              </a:p>
              <a:p>
                <a:pPr>
                  <a:buFontTx/>
                  <a:buChar char="-"/>
                </a:pPr>
                <a:r>
                  <a:rPr lang="fr-FR" dirty="0" err="1"/>
                  <a:t>Draw</a:t>
                </a:r>
                <a:r>
                  <a:rPr lang="fr-FR" dirty="0"/>
                  <a:t> </a:t>
                </a:r>
                <a:r>
                  <a:rPr lang="fr-FR" dirty="0" err="1"/>
                  <a:t>independently</a:t>
                </a:r>
                <a:r>
                  <a:rPr lang="fr-FR" dirty="0"/>
                  <a:t>, </a:t>
                </a:r>
                <a:r>
                  <a:rPr lang="fr-FR" dirty="0" err="1"/>
                  <a:t>uniformly</a:t>
                </a:r>
                <a:r>
                  <a:rPr lang="fr-FR" dirty="0"/>
                  <a:t> at </a:t>
                </a:r>
                <a:r>
                  <a:rPr lang="fr-FR" dirty="0" err="1"/>
                  <a:t>random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dirty="0"/>
                  <a:t> points in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29C069BB-0130-4158-802E-AA765D5636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217" t="-20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D3581C-3645-4A47-AEE8-A9E6BCF28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894C-1FD7-49C5-B25D-65007CAD8186}" type="datetime1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4D71F4-584A-4FBC-BE21-5C3AC9E68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Poisson-Voronoi tessellations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1630BD-53EF-45B4-B43F-679A1F5EB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C4E-5966-4EB6-B7E8-F5EAA08D655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75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92E3F8-AE73-42FB-AF14-3E721EAD6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Planar</a:t>
            </a:r>
            <a:r>
              <a:rPr lang="fr-FR" dirty="0"/>
              <a:t> </a:t>
            </a:r>
            <a:r>
              <a:rPr lang="fr-FR" dirty="0" err="1"/>
              <a:t>random</a:t>
            </a:r>
            <a:r>
              <a:rPr lang="fr-FR" dirty="0"/>
              <a:t> tessellation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44BF7F4-AAA6-40C1-9158-161BF24137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/>
                  <a:t>Take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/>
                  <a:t>. A tessellation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a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such</a:t>
                </a:r>
                <a:r>
                  <a:rPr lang="fr-FR" dirty="0"/>
                  <a:t> </a:t>
                </a:r>
                <a:r>
                  <a:rPr lang="fr-FR" dirty="0" err="1"/>
                  <a:t>that</a:t>
                </a:r>
                <a:r>
                  <a:rPr lang="fr-FR" dirty="0"/>
                  <a:t>:</a:t>
                </a:r>
              </a:p>
              <a:p>
                <a:pPr>
                  <a:buFontTx/>
                  <a:buChar char="-"/>
                </a:pP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r-FR" b="0" dirty="0"/>
              </a:p>
              <a:p>
                <a:pPr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fr-FR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fr-FR" b="0" dirty="0"/>
                  <a:t>: set of tessellations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r-FR" b="0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A tessellation of the plane can </a:t>
                </a:r>
                <a:r>
                  <a:rPr lang="fr-FR" dirty="0" err="1"/>
                  <a:t>be</a:t>
                </a:r>
                <a:r>
                  <a:rPr lang="fr-FR" dirty="0"/>
                  <a:t> </a:t>
                </a:r>
                <a:r>
                  <a:rPr lang="fr-FR" dirty="0" err="1"/>
                  <a:t>seen</a:t>
                </a:r>
                <a:r>
                  <a:rPr lang="fr-FR" dirty="0"/>
                  <a:t> as the surface of a </a:t>
                </a:r>
                <a:r>
                  <a:rPr lang="fr-FR" dirty="0" err="1"/>
                  <a:t>infinite-sized</a:t>
                </a:r>
                <a:r>
                  <a:rPr lang="fr-FR" dirty="0"/>
                  <a:t> </a:t>
                </a:r>
                <a:r>
                  <a:rPr lang="fr-FR" dirty="0" err="1"/>
                  <a:t>polyhedron</a:t>
                </a:r>
                <a:endParaRPr lang="fr-FR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44BF7F4-AAA6-40C1-9158-161BF24137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104838-F8AF-4C8A-A30C-F22AC4721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0A16-69D9-4061-B4AC-92B83CFFBA00}" type="datetime1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8C2582-C4C9-4D3F-8580-E8761BC16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Poisson-Voronoi tessellations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476351-E88E-46C9-8571-B26F52DA5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C4E-5966-4EB6-B7E8-F5EAA08D655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43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9BA27D-C81D-409F-969C-9F3CF8C26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Voronoi</a:t>
            </a:r>
            <a:r>
              <a:rPr lang="fr-FR" dirty="0"/>
              <a:t> </a:t>
            </a:r>
            <a:r>
              <a:rPr lang="fr-FR" dirty="0" err="1"/>
              <a:t>diagram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B65C82F-3664-4CAA-954E-A57B49A447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fr-FR" dirty="0"/>
                  <a:t>Let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fr-FR" dirty="0"/>
                  <a:t>. The </a:t>
                </a:r>
                <a:r>
                  <a:rPr lang="fr-FR" dirty="0" err="1"/>
                  <a:t>Voronoi</a:t>
                </a:r>
                <a:r>
                  <a:rPr lang="fr-FR" dirty="0"/>
                  <a:t> </a:t>
                </a:r>
                <a:r>
                  <a:rPr lang="fr-FR" dirty="0" err="1"/>
                  <a:t>cell</a:t>
                </a:r>
                <a:r>
                  <a:rPr lang="fr-FR" dirty="0"/>
                  <a:t> of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dirty="0"/>
                  <a:t> in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: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lit/>
                      </m:rPr>
                      <a:rPr lang="fr-FR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| </m:t>
                    </m:r>
                    <m:d>
                      <m:dPr>
                        <m:begChr m:val="‖"/>
                        <m:endChr m:val="‖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\{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fr-FR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m:rPr>
                        <m:lit/>
                      </m:rPr>
                      <a:rPr lang="fr-FR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r-FR" dirty="0"/>
                  <a:t> 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The </a:t>
                </a:r>
                <a:r>
                  <a:rPr lang="fr-FR" dirty="0" err="1"/>
                  <a:t>Voronoi</a:t>
                </a:r>
                <a:r>
                  <a:rPr lang="fr-FR" dirty="0"/>
                  <a:t> tessellation </a:t>
                </a:r>
                <a:r>
                  <a:rPr lang="fr-FR" dirty="0" err="1"/>
                  <a:t>associated</a:t>
                </a:r>
                <a:r>
                  <a:rPr lang="fr-FR" dirty="0"/>
                  <a:t> </a:t>
                </a:r>
                <a:r>
                  <a:rPr lang="fr-FR" dirty="0" err="1"/>
                  <a:t>with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𝒱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be</a:t>
                </a:r>
                <a:r>
                  <a:rPr lang="fr-FR" dirty="0"/>
                  <a:t> a point process.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𝒱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a </a:t>
                </a:r>
                <a:r>
                  <a:rPr lang="fr-FR" dirty="0" err="1"/>
                  <a:t>random</a:t>
                </a:r>
                <a:r>
                  <a:rPr lang="fr-FR" dirty="0"/>
                  <a:t> </a:t>
                </a:r>
                <a:r>
                  <a:rPr lang="fr-FR" dirty="0" err="1"/>
                  <a:t>planar</a:t>
                </a:r>
                <a:r>
                  <a:rPr lang="fr-FR" dirty="0"/>
                  <a:t> tessellation</a:t>
                </a: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B65C82F-3664-4CAA-954E-A57B49A447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10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76A796-9C2B-4EB3-9DA5-B6E22CA64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FB7D-82AF-4DC8-B79D-7A2A2CFFF0C0}" type="datetime1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3C57C7-EC1C-4480-87A3-75D0BEA68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Poisson-Voronoi tessellations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8E46FE-9F2E-4314-8CCF-0453AA50C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C4E-5966-4EB6-B7E8-F5EAA08D655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88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92E3F8-AE73-42FB-AF14-3E721EAD6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Typical</a:t>
            </a:r>
            <a:r>
              <a:rPr lang="fr-FR" dirty="0"/>
              <a:t> </a:t>
            </a:r>
            <a:r>
              <a:rPr lang="fr-FR" dirty="0" err="1"/>
              <a:t>cell</a:t>
            </a:r>
            <a:r>
              <a:rPr lang="fr-FR" dirty="0"/>
              <a:t> vs </a:t>
            </a:r>
            <a:r>
              <a:rPr lang="fr-FR" dirty="0" err="1"/>
              <a:t>zero-cell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44BF7F4-AAA6-40C1-9158-161BF24137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818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/>
                  <a:t>Two </a:t>
                </a:r>
                <a:r>
                  <a:rPr lang="fr-FR" dirty="0" err="1"/>
                  <a:t>objects</a:t>
                </a:r>
                <a:r>
                  <a:rPr lang="fr-FR" dirty="0"/>
                  <a:t> of </a:t>
                </a:r>
                <a:r>
                  <a:rPr lang="fr-FR" dirty="0" err="1"/>
                  <a:t>interest</a:t>
                </a:r>
                <a:r>
                  <a:rPr lang="fr-FR" dirty="0"/>
                  <a:t> in a tessellation:</a:t>
                </a:r>
              </a:p>
              <a:p>
                <a:pPr>
                  <a:buFontTx/>
                  <a:buChar char="-"/>
                </a:pPr>
                <a:r>
                  <a:rPr lang="fr-FR" dirty="0"/>
                  <a:t>The </a:t>
                </a:r>
                <a:r>
                  <a:rPr lang="fr-FR" dirty="0" err="1"/>
                  <a:t>typical</a:t>
                </a:r>
                <a:r>
                  <a:rPr lang="fr-FR" dirty="0"/>
                  <a:t> </a:t>
                </a:r>
                <a:r>
                  <a:rPr lang="fr-FR" dirty="0" err="1"/>
                  <a:t>cell</a:t>
                </a:r>
                <a:r>
                  <a:rPr lang="fr-FR" dirty="0"/>
                  <a:t>: </a:t>
                </a:r>
                <a:r>
                  <a:rPr lang="fr-FR" dirty="0" err="1"/>
                  <a:t>any</a:t>
                </a:r>
                <a:r>
                  <a:rPr lang="fr-FR" dirty="0"/>
                  <a:t> </a:t>
                </a:r>
                <a:r>
                  <a:rPr lang="fr-FR" dirty="0" err="1"/>
                  <a:t>cell</a:t>
                </a:r>
                <a:r>
                  <a:rPr lang="fr-FR" dirty="0"/>
                  <a:t> </a:t>
                </a:r>
                <a:r>
                  <a:rPr lang="fr-FR" dirty="0" err="1"/>
                  <a:t>chosen</a:t>
                </a:r>
                <a:r>
                  <a:rPr lang="fr-FR" dirty="0"/>
                  <a:t> </a:t>
                </a:r>
                <a:r>
                  <a:rPr lang="fr-FR" dirty="0" err="1"/>
                  <a:t>uniformly</a:t>
                </a:r>
                <a:r>
                  <a:rPr lang="fr-FR" dirty="0"/>
                  <a:t> at </a:t>
                </a:r>
                <a:r>
                  <a:rPr lang="fr-FR" dirty="0" err="1"/>
                  <a:t>random</a:t>
                </a:r>
                <a:endParaRPr lang="fr-FR" dirty="0"/>
              </a:p>
              <a:p>
                <a:pPr>
                  <a:buFontTx/>
                  <a:buChar char="-"/>
                </a:pPr>
                <a:r>
                  <a:rPr lang="fr-FR" dirty="0"/>
                  <a:t>The </a:t>
                </a:r>
                <a:r>
                  <a:rPr lang="fr-FR" dirty="0" err="1"/>
                  <a:t>zero-cell</a:t>
                </a:r>
                <a:r>
                  <a:rPr lang="fr-FR" dirty="0"/>
                  <a:t>: the </a:t>
                </a:r>
                <a:r>
                  <a:rPr lang="fr-FR" dirty="0" err="1"/>
                  <a:t>cell</a:t>
                </a:r>
                <a:r>
                  <a:rPr lang="fr-FR" dirty="0"/>
                  <a:t> </a:t>
                </a:r>
                <a:r>
                  <a:rPr lang="fr-FR" dirty="0" err="1"/>
                  <a:t>containing</a:t>
                </a:r>
                <a:r>
                  <a:rPr lang="fr-FR" dirty="0"/>
                  <a:t> the </a:t>
                </a:r>
                <a:r>
                  <a:rPr lang="fr-FR" dirty="0" err="1"/>
                  <a:t>origin</a:t>
                </a: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Palm distribution: </a:t>
                </a:r>
                <a:r>
                  <a:rPr lang="fr-FR" dirty="0" err="1"/>
                  <a:t>probability</a:t>
                </a:r>
                <a:r>
                  <a:rPr lang="fr-FR" dirty="0"/>
                  <a:t> distribution </a:t>
                </a:r>
                <a:r>
                  <a:rPr lang="fr-FR" dirty="0" err="1"/>
                  <a:t>conditioned</a:t>
                </a:r>
                <a:r>
                  <a:rPr lang="fr-FR" dirty="0"/>
                  <a:t> on an </a:t>
                </a:r>
                <a:r>
                  <a:rPr lang="fr-FR" dirty="0" err="1"/>
                  <a:t>event</a:t>
                </a:r>
                <a:r>
                  <a:rPr lang="fr-FR" dirty="0"/>
                  <a:t> happening at the </a:t>
                </a:r>
                <a:r>
                  <a:rPr lang="fr-FR" dirty="0" err="1"/>
                  <a:t>origin</a:t>
                </a: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44BF7F4-AAA6-40C1-9158-161BF24137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81869"/>
              </a:xfrm>
              <a:blipFill>
                <a:blip r:embed="rId2"/>
                <a:stretch>
                  <a:fillRect l="-1217" t="-21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F40B51-1D21-4A93-A9EE-341D31FE1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8D278-23C8-4994-A837-C07A8188A0D4}" type="datetime1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E58E75-F348-4FA7-8A85-DEF1CA9B1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Poisson-Voronoi tessellations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D241CA-A11A-4298-865F-4FD865D30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C4E-5966-4EB6-B7E8-F5EAA08D655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11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2542</TotalTime>
  <Words>1627</Words>
  <Application>Microsoft Office PowerPoint</Application>
  <PresentationFormat>Grand écran</PresentationFormat>
  <Paragraphs>288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Thème Office</vt:lpstr>
      <vt:lpstr>Around the Poisson-Voronoi tessellation</vt:lpstr>
      <vt:lpstr>Motivation – wireless networks</vt:lpstr>
      <vt:lpstr>Point process</vt:lpstr>
      <vt:lpstr>Point process</vt:lpstr>
      <vt:lpstr>Poisson point process</vt:lpstr>
      <vt:lpstr>Poisson point process</vt:lpstr>
      <vt:lpstr>Planar random tessellation</vt:lpstr>
      <vt:lpstr>Voronoi diagram</vt:lpstr>
      <vt:lpstr>Typical cell vs zero-cell</vt:lpstr>
      <vt:lpstr>Typical cell vs 0-cell</vt:lpstr>
      <vt:lpstr>Typical cell vs 0-cell</vt:lpstr>
      <vt:lpstr>Typical cell vs 0-cell</vt:lpstr>
      <vt:lpstr>Typical cell vs 0-cell</vt:lpstr>
      <vt:lpstr>Typical cell vs 0-cell</vt:lpstr>
      <vt:lpstr>Typical cell vs 0-cell</vt:lpstr>
      <vt:lpstr>Typical cell vs 0-cell</vt:lpstr>
      <vt:lpstr>Size distribution of PV cells</vt:lpstr>
      <vt:lpstr>Size distribution of PV cells</vt:lpstr>
      <vt:lpstr>Size distribution of PV cells</vt:lpstr>
      <vt:lpstr>Results around the 0-cell</vt:lpstr>
      <vt:lpstr>Results around the 0-cell</vt:lpstr>
      <vt:lpstr>Results around the 0-cell</vt:lpstr>
      <vt:lpstr>Practical example – wireless network</vt:lpstr>
      <vt:lpstr>Practical example – wireless network</vt:lpstr>
      <vt:lpstr>Practical example – wireless network</vt:lpstr>
      <vt:lpstr>Practical example – wireless network</vt:lpstr>
      <vt:lpstr>Practical example – wireless network</vt:lpstr>
      <vt:lpstr>References </vt:lpstr>
      <vt:lpstr>Results around the 0-cell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Around the Poisson-Voronoi tessellation</dc:title>
  <dc:creator>POPINEAU Pierre</dc:creator>
  <cp:lastModifiedBy>POPINEAU Pierre</cp:lastModifiedBy>
  <cp:revision>48</cp:revision>
  <dcterms:created xsi:type="dcterms:W3CDTF">2021-06-07T14:05:41Z</dcterms:created>
  <dcterms:modified xsi:type="dcterms:W3CDTF">2021-06-09T08:28:36Z</dcterms:modified>
</cp:coreProperties>
</file>